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47"/>
  </p:notesMasterIdLst>
  <p:sldIdLst>
    <p:sldId id="256" r:id="rId2"/>
    <p:sldId id="287" r:id="rId3"/>
    <p:sldId id="257" r:id="rId4"/>
    <p:sldId id="325" r:id="rId5"/>
    <p:sldId id="326" r:id="rId6"/>
    <p:sldId id="327" r:id="rId7"/>
    <p:sldId id="328" r:id="rId8"/>
    <p:sldId id="329" r:id="rId9"/>
    <p:sldId id="330" r:id="rId10"/>
    <p:sldId id="331" r:id="rId11"/>
    <p:sldId id="332" r:id="rId12"/>
    <p:sldId id="333" r:id="rId13"/>
    <p:sldId id="334" r:id="rId14"/>
    <p:sldId id="335" r:id="rId15"/>
    <p:sldId id="336" r:id="rId16"/>
    <p:sldId id="337" r:id="rId17"/>
    <p:sldId id="338" r:id="rId18"/>
    <p:sldId id="339" r:id="rId19"/>
    <p:sldId id="340" r:id="rId20"/>
    <p:sldId id="341" r:id="rId21"/>
    <p:sldId id="342" r:id="rId22"/>
    <p:sldId id="343" r:id="rId23"/>
    <p:sldId id="344" r:id="rId24"/>
    <p:sldId id="345" r:id="rId25"/>
    <p:sldId id="346" r:id="rId26"/>
    <p:sldId id="347" r:id="rId27"/>
    <p:sldId id="348" r:id="rId28"/>
    <p:sldId id="349" r:id="rId29"/>
    <p:sldId id="350" r:id="rId30"/>
    <p:sldId id="351" r:id="rId31"/>
    <p:sldId id="352" r:id="rId32"/>
    <p:sldId id="353" r:id="rId33"/>
    <p:sldId id="354" r:id="rId34"/>
    <p:sldId id="355" r:id="rId35"/>
    <p:sldId id="356" r:id="rId36"/>
    <p:sldId id="357" r:id="rId37"/>
    <p:sldId id="286" r:id="rId38"/>
    <p:sldId id="288" r:id="rId39"/>
    <p:sldId id="289" r:id="rId40"/>
    <p:sldId id="290" r:id="rId41"/>
    <p:sldId id="291" r:id="rId42"/>
    <p:sldId id="292" r:id="rId43"/>
    <p:sldId id="293" r:id="rId44"/>
    <p:sldId id="294" r:id="rId45"/>
    <p:sldId id="295" r:id="rId46"/>
  </p:sldIdLst>
  <p:sldSz cx="9144000" cy="5143500" type="screen16x9"/>
  <p:notesSz cx="6858000" cy="9144000"/>
  <p:defaultText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31934" autoAdjust="0"/>
  </p:normalViewPr>
  <p:slideViewPr>
    <p:cSldViewPr snapToGrid="0">
      <p:cViewPr varScale="1">
        <p:scale>
          <a:sx n="91" d="100"/>
          <a:sy n="91" d="100"/>
        </p:scale>
        <p:origin x="726" y="78"/>
      </p:cViewPr>
      <p:guideLst/>
    </p:cSldViewPr>
  </p:slideViewPr>
  <p:outlineViewPr>
    <p:cViewPr>
      <p:scale>
        <a:sx n="33" d="100"/>
        <a:sy n="33" d="100"/>
      </p:scale>
      <p:origin x="0" y="-404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26113E-9B44-4EFC-9990-EF0789DBD0D7}" type="datetimeFigureOut">
              <a:rPr lang="en-US" smtClean="0"/>
              <a:t>8/23/2019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44F5F5-A8AA-4BC1-84A0-54BF991CD31D}" type="slidenum">
              <a:rPr lang="en-US" smtClean="0"/>
              <a:t>‹#›</a:t>
            </a:fld>
            <a:endParaRPr lang="en-US"/>
          </a:p>
        </p:txBody>
      </p:sp>
    </p:spTree>
    <p:extLst>
      <p:ext uri="{BB962C8B-B14F-4D97-AF65-F5344CB8AC3E}">
        <p14:creationId xmlns:p14="http://schemas.microsoft.com/office/powerpoint/2010/main" val="337248939"/>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6</a:t>
            </a:fld>
            <a:endParaRPr lang="en-US"/>
          </a:p>
        </p:txBody>
      </p:sp>
    </p:spTree>
    <p:extLst>
      <p:ext uri="{BB962C8B-B14F-4D97-AF65-F5344CB8AC3E}">
        <p14:creationId xmlns:p14="http://schemas.microsoft.com/office/powerpoint/2010/main" val="9014297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15</a:t>
            </a:fld>
            <a:endParaRPr lang="en-US"/>
          </a:p>
        </p:txBody>
      </p:sp>
    </p:spTree>
    <p:extLst>
      <p:ext uri="{BB962C8B-B14F-4D97-AF65-F5344CB8AC3E}">
        <p14:creationId xmlns:p14="http://schemas.microsoft.com/office/powerpoint/2010/main" val="37852952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16</a:t>
            </a:fld>
            <a:endParaRPr lang="en-US"/>
          </a:p>
        </p:txBody>
      </p:sp>
    </p:spTree>
    <p:extLst>
      <p:ext uri="{BB962C8B-B14F-4D97-AF65-F5344CB8AC3E}">
        <p14:creationId xmlns:p14="http://schemas.microsoft.com/office/powerpoint/2010/main" val="12270219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17</a:t>
            </a:fld>
            <a:endParaRPr lang="en-US"/>
          </a:p>
        </p:txBody>
      </p:sp>
    </p:spTree>
    <p:extLst>
      <p:ext uri="{BB962C8B-B14F-4D97-AF65-F5344CB8AC3E}">
        <p14:creationId xmlns:p14="http://schemas.microsoft.com/office/powerpoint/2010/main" val="6031091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a:solidFill>
                  <a:schemeClr val="tx1"/>
                </a:solidFill>
                <a:effectLst/>
                <a:latin typeface="+mn-lt"/>
                <a:ea typeface="+mn-ea"/>
                <a:cs typeface="+mn-cs"/>
              </a:rPr>
              <a:t>Thao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sử</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dụng</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hàm</a:t>
            </a:r>
            <a:endParaRPr lang="en-US"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Chèn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hàm</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vào</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công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thức</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Nhập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hàm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sau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gõ</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ký</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tự</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đầu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tiên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khung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chứa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hàm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khớp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với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những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ký</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tự</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nhập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sẽ</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xuất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hàm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a:t>
            </a:r>
            <a:endParaRPr lang="en-US" sz="900"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phím</a:t>
            </a:r>
            <a:r>
              <a:rPr lang="en-US" sz="900" kern="1200" dirty="0">
                <a:solidFill>
                  <a:schemeClr val="tx1"/>
                </a:solidFill>
                <a:effectLst/>
                <a:latin typeface="+mn-lt"/>
                <a:ea typeface="+mn-ea"/>
                <a:cs typeface="+mn-cs"/>
              </a:rPr>
              <a:t> Tab, Excel </a:t>
            </a:r>
            <a:r>
              <a:rPr lang="en-US" sz="900" kern="1200" dirty="0" err="1">
                <a:solidFill>
                  <a:schemeClr val="tx1"/>
                </a:solidFill>
                <a:effectLst/>
                <a:latin typeface="+mn-lt"/>
                <a:ea typeface="+mn-ea"/>
                <a:cs typeface="+mn-cs"/>
              </a:rPr>
              <a:t>sẽ</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điền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hàm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đầy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đủ</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dấu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ngoặc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mở</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đây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năng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Formula AutoComplete</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hỗ</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trợ</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người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nhập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hàm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hơn</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Tiếp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tục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điền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tham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số</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cuối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dấu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ngoặc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đóng</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Chèn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hàm</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bằng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tính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năng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AutoSum</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Đối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với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số</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hàm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thống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kê</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phần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này</a:t>
            </a:r>
            <a:r>
              <a:rPr lang="en-US" sz="900" kern="1200" dirty="0">
                <a:solidFill>
                  <a:schemeClr val="tx1"/>
                </a:solidFill>
                <a:effectLst/>
                <a:latin typeface="+mn-lt"/>
                <a:ea typeface="+mn-ea"/>
                <a:cs typeface="+mn-cs"/>
              </a:rPr>
              <a:t> do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phổ</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biến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chúng</a:t>
            </a:r>
            <a:r>
              <a:rPr lang="en-US" sz="900" kern="1200" dirty="0">
                <a:solidFill>
                  <a:schemeClr val="tx1"/>
                </a:solidFill>
                <a:effectLst/>
                <a:latin typeface="+mn-lt"/>
                <a:ea typeface="+mn-ea"/>
                <a:cs typeface="+mn-cs"/>
              </a:rPr>
              <a:t>, Excel </a:t>
            </a:r>
            <a:r>
              <a:rPr lang="en-US" sz="900" kern="1200" dirty="0" err="1">
                <a:solidFill>
                  <a:schemeClr val="tx1"/>
                </a:solidFill>
                <a:effectLst/>
                <a:latin typeface="+mn-lt"/>
                <a:ea typeface="+mn-ea"/>
                <a:cs typeface="+mn-cs"/>
              </a:rPr>
              <a:t>cung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AutoSum</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trên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thẻ</a:t>
            </a:r>
            <a:r>
              <a:rPr lang="en-US" sz="900" i="1" kern="1200" dirty="0">
                <a:solidFill>
                  <a:schemeClr val="tx1"/>
                </a:solidFill>
                <a:effectLst/>
                <a:latin typeface="+mn-lt"/>
                <a:ea typeface="+mn-ea"/>
                <a:cs typeface="+mn-cs"/>
              </a:rPr>
              <a:t> Home </a:t>
            </a:r>
            <a:r>
              <a:rPr lang="en-US" sz="900" i="1" kern="1200" dirty="0" err="1">
                <a:solidFill>
                  <a:schemeClr val="tx1"/>
                </a:solidFill>
                <a:effectLst/>
                <a:latin typeface="+mn-lt"/>
                <a:ea typeface="+mn-ea"/>
                <a:cs typeface="+mn-cs"/>
              </a:rPr>
              <a:t>nhóm</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lệnh</a:t>
            </a:r>
            <a:r>
              <a:rPr lang="en-US" sz="900" i="1" kern="1200" dirty="0">
                <a:solidFill>
                  <a:schemeClr val="tx1"/>
                </a:solidFill>
                <a:effectLst/>
                <a:latin typeface="+mn-lt"/>
                <a:ea typeface="+mn-ea"/>
                <a:cs typeface="+mn-cs"/>
              </a:rPr>
              <a:t> Editing </a:t>
            </a:r>
            <a:r>
              <a:rPr lang="en-US" sz="900" i="1" kern="1200" dirty="0" err="1">
                <a:solidFill>
                  <a:schemeClr val="tx1"/>
                </a:solidFill>
                <a:effectLst/>
                <a:latin typeface="+mn-lt"/>
                <a:ea typeface="+mn-ea"/>
                <a:cs typeface="+mn-cs"/>
              </a:rPr>
              <a:t>hoặc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thẻ</a:t>
            </a:r>
            <a:r>
              <a:rPr lang="en-US" sz="900" i="1" kern="1200" dirty="0">
                <a:solidFill>
                  <a:schemeClr val="tx1"/>
                </a:solidFill>
                <a:effectLst/>
                <a:latin typeface="+mn-lt"/>
                <a:ea typeface="+mn-ea"/>
                <a:cs typeface="+mn-cs"/>
              </a:rPr>
              <a:t> Formulas </a:t>
            </a:r>
            <a:r>
              <a:rPr lang="en-US" sz="900" i="1" kern="1200" dirty="0" err="1">
                <a:solidFill>
                  <a:schemeClr val="tx1"/>
                </a:solidFill>
                <a:effectLst/>
                <a:latin typeface="+mn-lt"/>
                <a:ea typeface="+mn-ea"/>
                <a:cs typeface="+mn-cs"/>
              </a:rPr>
              <a:t>nhóm</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lệnh</a:t>
            </a:r>
            <a:r>
              <a:rPr lang="en-US" sz="900" i="1" kern="1200" dirty="0">
                <a:solidFill>
                  <a:schemeClr val="tx1"/>
                </a:solidFill>
                <a:effectLst/>
                <a:latin typeface="+mn-lt"/>
                <a:ea typeface="+mn-ea"/>
                <a:cs typeface="+mn-cs"/>
              </a:rPr>
              <a:t> Function Library, </a:t>
            </a:r>
            <a:r>
              <a:rPr lang="en-US" sz="900" i="1" kern="1200" dirty="0" err="1">
                <a:solidFill>
                  <a:schemeClr val="tx1"/>
                </a:solidFill>
                <a:effectLst/>
                <a:latin typeface="+mn-lt"/>
                <a:ea typeface="+mn-ea"/>
                <a:cs typeface="+mn-cs"/>
              </a:rPr>
              <a:t>giúp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sử</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dụng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hàm</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một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nhanh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chóng</a:t>
            </a:r>
            <a:r>
              <a:rPr lang="en-US" sz="900" i="1" kern="1200" dirty="0">
                <a:solidFill>
                  <a:schemeClr val="tx1"/>
                </a:solidFill>
                <a:effectLst/>
                <a:latin typeface="+mn-lt"/>
                <a:ea typeface="+mn-ea"/>
                <a:cs typeface="+mn-cs"/>
              </a:rPr>
              <a:t>.</a:t>
            </a:r>
            <a:endParaRPr lang="en-US" sz="900"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Chèn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hàm</a:t>
            </a:r>
            <a:r>
              <a:rPr lang="en-US" sz="900" kern="1200" dirty="0">
                <a:solidFill>
                  <a:schemeClr val="tx1"/>
                </a:solidFill>
                <a:effectLst/>
                <a:latin typeface="+mn-lt"/>
                <a:ea typeface="+mn-ea"/>
                <a:cs typeface="+mn-cs"/>
              </a:rPr>
              <a:t> SUM </a:t>
            </a:r>
            <a:r>
              <a:rPr lang="en-US" sz="900" kern="1200" dirty="0" err="1">
                <a:solidFill>
                  <a:schemeClr val="tx1"/>
                </a:solidFill>
                <a:effectLst/>
                <a:latin typeface="+mn-lt"/>
                <a:ea typeface="+mn-ea"/>
                <a:cs typeface="+mn-cs"/>
              </a:rPr>
              <a:t>vào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i="1" kern="1200" dirty="0">
                <a:solidFill>
                  <a:schemeClr val="tx1"/>
                </a:solidFill>
                <a:effectLst/>
                <a:latin typeface="+mn-lt"/>
                <a:ea typeface="+mn-ea"/>
                <a:cs typeface="+mn-cs"/>
              </a:rPr>
              <a:t> AutoSum, Excel </a:t>
            </a:r>
            <a:r>
              <a:rPr lang="en-US" sz="900" i="1" kern="1200" dirty="0" err="1">
                <a:solidFill>
                  <a:schemeClr val="tx1"/>
                </a:solidFill>
                <a:effectLst/>
                <a:latin typeface="+mn-lt"/>
                <a:ea typeface="+mn-ea"/>
                <a:cs typeface="+mn-cs"/>
              </a:rPr>
              <a:t>sẽ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tự</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động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tham</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chiếu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vùng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dữ</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liệu</a:t>
            </a:r>
            <a:r>
              <a:rPr lang="en-US" sz="900" i="1" kern="1200" dirty="0">
                <a:solidFill>
                  <a:schemeClr val="tx1"/>
                </a:solidFill>
                <a:effectLst/>
                <a:latin typeface="+mn-lt"/>
                <a:ea typeface="+mn-ea"/>
                <a:cs typeface="+mn-cs"/>
              </a:rPr>
              <a:t> ở </a:t>
            </a:r>
            <a:r>
              <a:rPr lang="en-US" sz="900" i="1" kern="1200" dirty="0" err="1">
                <a:solidFill>
                  <a:schemeClr val="tx1"/>
                </a:solidFill>
                <a:effectLst/>
                <a:latin typeface="+mn-lt"/>
                <a:ea typeface="+mn-ea"/>
                <a:cs typeface="+mn-cs"/>
              </a:rPr>
              <a:t>phía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trên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hoặc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bên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trái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làm</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tham</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số</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cho</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hàm</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dùng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chuột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điều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chỉnh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hoặc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nhập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vào</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địa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chỉ</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tham</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chiếu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nếu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chưa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phù</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hợp</a:t>
            </a:r>
            <a:r>
              <a:rPr lang="en-US" sz="900" i="1" kern="1200" dirty="0">
                <a:solidFill>
                  <a:schemeClr val="tx1"/>
                </a:solidFill>
                <a:effectLst/>
                <a:latin typeface="+mn-lt"/>
                <a:ea typeface="+mn-ea"/>
                <a:cs typeface="+mn-cs"/>
              </a:rPr>
              <a:t>.</a:t>
            </a:r>
            <a:endParaRPr lang="en-US" sz="900"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i="1" kern="1200" dirty="0" err="1">
                <a:solidFill>
                  <a:schemeClr val="tx1"/>
                </a:solidFill>
                <a:effectLst/>
                <a:latin typeface="+mn-lt"/>
                <a:ea typeface="+mn-ea"/>
                <a:cs typeface="+mn-cs"/>
              </a:rPr>
              <a:t>Chèn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hàm</a:t>
            </a:r>
            <a:r>
              <a:rPr lang="en-US" sz="900" i="1" kern="1200" dirty="0">
                <a:solidFill>
                  <a:schemeClr val="tx1"/>
                </a:solidFill>
                <a:effectLst/>
                <a:latin typeface="+mn-lt"/>
                <a:ea typeface="+mn-ea"/>
                <a:cs typeface="+mn-cs"/>
              </a:rPr>
              <a:t> </a:t>
            </a:r>
            <a:r>
              <a:rPr lang="en-US" sz="900" kern="1200" dirty="0">
                <a:solidFill>
                  <a:schemeClr val="tx1"/>
                </a:solidFill>
                <a:effectLst/>
                <a:latin typeface="+mn-lt"/>
                <a:ea typeface="+mn-ea"/>
                <a:cs typeface="+mn-cs"/>
              </a:rPr>
              <a:t>AVERAGE</a:t>
            </a:r>
            <a:r>
              <a:rPr lang="en-US" sz="900" i="1" kern="1200" dirty="0">
                <a:solidFill>
                  <a:schemeClr val="tx1"/>
                </a:solidFill>
                <a:effectLst/>
                <a:latin typeface="+mn-lt"/>
                <a:ea typeface="+mn-ea"/>
                <a:cs typeface="+mn-cs"/>
              </a:rPr>
              <a:t>/COUNT/MAX/MIN </a:t>
            </a:r>
            <a:r>
              <a:rPr lang="en-US" sz="900" i="1" kern="1200" dirty="0" err="1">
                <a:solidFill>
                  <a:schemeClr val="tx1"/>
                </a:solidFill>
                <a:effectLst/>
                <a:latin typeface="+mn-lt"/>
                <a:ea typeface="+mn-ea"/>
                <a:cs typeface="+mn-cs"/>
              </a:rPr>
              <a:t>vào</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công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thức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nhấp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chuột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vào</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mũi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tên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của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lệnh</a:t>
            </a:r>
            <a:r>
              <a:rPr lang="en-US" sz="900" i="1" kern="1200" dirty="0">
                <a:solidFill>
                  <a:schemeClr val="tx1"/>
                </a:solidFill>
                <a:effectLst/>
                <a:latin typeface="+mn-lt"/>
                <a:ea typeface="+mn-ea"/>
                <a:cs typeface="+mn-cs"/>
              </a:rPr>
              <a:t> AutoSum </a:t>
            </a:r>
            <a:r>
              <a:rPr lang="en-US" sz="900" i="1" kern="1200" dirty="0" err="1">
                <a:solidFill>
                  <a:schemeClr val="tx1"/>
                </a:solidFill>
                <a:effectLst/>
                <a:latin typeface="+mn-lt"/>
                <a:ea typeface="+mn-ea"/>
                <a:cs typeface="+mn-cs"/>
              </a:rPr>
              <a:t>và</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chọn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hàm</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trong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danh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sách</a:t>
            </a:r>
            <a:r>
              <a:rPr lang="en-US" sz="900" i="1" kern="1200" dirty="0">
                <a:solidFill>
                  <a:schemeClr val="tx1"/>
                </a:solidFill>
                <a:effectLst/>
                <a:latin typeface="+mn-lt"/>
                <a:ea typeface="+mn-ea"/>
                <a:cs typeface="+mn-cs"/>
              </a:rPr>
              <a:t>.</a:t>
            </a:r>
            <a:endParaRPr lang="en-US" sz="9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18</a:t>
            </a:fld>
            <a:endParaRPr lang="en-US"/>
          </a:p>
        </p:txBody>
      </p:sp>
    </p:spTree>
    <p:extLst>
      <p:ext uri="{BB962C8B-B14F-4D97-AF65-F5344CB8AC3E}">
        <p14:creationId xmlns:p14="http://schemas.microsoft.com/office/powerpoint/2010/main" val="37146151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19</a:t>
            </a:fld>
            <a:endParaRPr lang="en-US"/>
          </a:p>
        </p:txBody>
      </p:sp>
    </p:spTree>
    <p:extLst>
      <p:ext uri="{BB962C8B-B14F-4D97-AF65-F5344CB8AC3E}">
        <p14:creationId xmlns:p14="http://schemas.microsoft.com/office/powerpoint/2010/main" val="18801546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20</a:t>
            </a:fld>
            <a:endParaRPr lang="en-US"/>
          </a:p>
        </p:txBody>
      </p:sp>
    </p:spTree>
    <p:extLst>
      <p:ext uri="{BB962C8B-B14F-4D97-AF65-F5344CB8AC3E}">
        <p14:creationId xmlns:p14="http://schemas.microsoft.com/office/powerpoint/2010/main" val="34530214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21</a:t>
            </a:fld>
            <a:endParaRPr lang="en-US"/>
          </a:p>
        </p:txBody>
      </p:sp>
    </p:spTree>
    <p:extLst>
      <p:ext uri="{BB962C8B-B14F-4D97-AF65-F5344CB8AC3E}">
        <p14:creationId xmlns:p14="http://schemas.microsoft.com/office/powerpoint/2010/main" val="31417783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22</a:t>
            </a:fld>
            <a:endParaRPr lang="en-US"/>
          </a:p>
        </p:txBody>
      </p:sp>
    </p:spTree>
    <p:extLst>
      <p:ext uri="{BB962C8B-B14F-4D97-AF65-F5344CB8AC3E}">
        <p14:creationId xmlns:p14="http://schemas.microsoft.com/office/powerpoint/2010/main" val="22715053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23</a:t>
            </a:fld>
            <a:endParaRPr lang="en-US"/>
          </a:p>
        </p:txBody>
      </p:sp>
    </p:spTree>
    <p:extLst>
      <p:ext uri="{BB962C8B-B14F-4D97-AF65-F5344CB8AC3E}">
        <p14:creationId xmlns:p14="http://schemas.microsoft.com/office/powerpoint/2010/main" val="4517215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24</a:t>
            </a:fld>
            <a:endParaRPr lang="en-US"/>
          </a:p>
        </p:txBody>
      </p:sp>
    </p:spTree>
    <p:extLst>
      <p:ext uri="{BB962C8B-B14F-4D97-AF65-F5344CB8AC3E}">
        <p14:creationId xmlns:p14="http://schemas.microsoft.com/office/powerpoint/2010/main" val="10476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tạo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và</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hiệu</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chỉnh</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công</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thức</a:t>
            </a:r>
            <a:endParaRPr lang="en-US"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Tạo</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công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thức</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342900" lvl="1" indent="0">
              <a:buFont typeface="Arial" panose="020B0604020202020204" pitchFamily="34" charset="0"/>
              <a:buNone/>
            </a:pPr>
            <a:r>
              <a:rPr lang="en-US" sz="900" kern="1200" dirty="0" err="1">
                <a:solidFill>
                  <a:schemeClr val="tx1"/>
                </a:solidFill>
                <a:effectLst/>
                <a:latin typeface="+mn-lt"/>
                <a:ea typeface="+mn-ea"/>
                <a:cs typeface="+mn-cs"/>
              </a:rPr>
              <a:t>Khi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nhập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tham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chiếu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nhập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trực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tiếp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hoặc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cần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vào</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tham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chiếu</a:t>
            </a:r>
            <a:r>
              <a:rPr lang="en-US" sz="900" kern="1200" dirty="0">
                <a:solidFill>
                  <a:schemeClr val="tx1"/>
                </a:solidFill>
                <a:effectLst/>
                <a:latin typeface="+mn-lt"/>
                <a:ea typeface="+mn-ea"/>
                <a:cs typeface="+mn-cs"/>
              </a:rPr>
              <a:t> hay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tham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chiếu</a:t>
            </a:r>
            <a:r>
              <a:rPr lang="en-US" sz="900" kern="1200" dirty="0">
                <a:solidFill>
                  <a:schemeClr val="tx1"/>
                </a:solidFill>
                <a:effectLst/>
                <a:latin typeface="+mn-lt"/>
                <a:ea typeface="+mn-ea"/>
                <a:cs typeface="+mn-cs"/>
              </a:rPr>
              <a:t>, Excel </a:t>
            </a:r>
            <a:r>
              <a:rPr lang="en-US" sz="900" kern="1200" dirty="0" err="1">
                <a:solidFill>
                  <a:schemeClr val="tx1"/>
                </a:solidFill>
                <a:effectLst/>
                <a:latin typeface="+mn-lt"/>
                <a:ea typeface="+mn-ea"/>
                <a:cs typeface="+mn-cs"/>
              </a:rPr>
              <a:t>sẽ</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tự</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động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điền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a:t>
            </a:r>
            <a:r>
              <a:rPr lang="en-US" sz="900" kern="1200" dirty="0">
                <a:solidFill>
                  <a:schemeClr val="tx1"/>
                </a:solidFill>
                <a:effectLst/>
                <a:latin typeface="+mn-lt"/>
                <a:ea typeface="+mn-ea"/>
                <a:cs typeface="+mn-cs"/>
              </a:rPr>
              <a:t> ô/</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Ví</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dụ</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bảng</a:t>
            </a:r>
            <a:r>
              <a:rPr lang="en-US" sz="900" kern="1200" dirty="0">
                <a:solidFill>
                  <a:schemeClr val="tx1"/>
                </a:solidFill>
                <a:effectLst/>
                <a:latin typeface="+mn-lt"/>
                <a:ea typeface="+mn-ea"/>
                <a:cs typeface="+mn-cs"/>
              </a:rPr>
              <a:t> GROCERY LIST,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thành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tiền</a:t>
            </a:r>
            <a:r>
              <a:rPr lang="en-US" sz="900" kern="1200" dirty="0">
                <a:solidFill>
                  <a:schemeClr val="tx1"/>
                </a:solidFill>
                <a:effectLst/>
                <a:latin typeface="+mn-lt"/>
                <a:ea typeface="+mn-ea"/>
                <a:cs typeface="+mn-cs"/>
              </a:rPr>
              <a:t> TOTAL = QTY*PRICE.</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ô G3 </a:t>
            </a:r>
            <a:r>
              <a:rPr lang="en-US" sz="900" kern="1200" dirty="0">
                <a:solidFill>
                  <a:schemeClr val="tx1"/>
                </a:solidFill>
                <a:effectLst/>
                <a:latin typeface="+mn-lt"/>
                <a:ea typeface="+mn-ea"/>
                <a:cs typeface="+mn-cs"/>
                <a:sym typeface="Wingdings" panose="05000000000000000000" pitchFamily="2" charset="2"/>
              </a:rPr>
              <a: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nhập</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=D3*F3</a:t>
            </a:r>
            <a:r>
              <a:rPr lang="en-US" sz="900" kern="1200" dirty="0">
                <a:solidFill>
                  <a:schemeClr val="tx1"/>
                </a:solidFill>
                <a:effectLst/>
                <a:latin typeface="+mn-lt"/>
                <a:ea typeface="+mn-ea"/>
                <a:cs typeface="+mn-cs"/>
              </a:rPr>
              <a:t> </a:t>
            </a:r>
            <a:r>
              <a:rPr lang="en-US" sz="900" kern="1200" dirty="0">
                <a:solidFill>
                  <a:schemeClr val="tx1"/>
                </a:solidFill>
                <a:effectLst/>
                <a:latin typeface="+mn-lt"/>
                <a:ea typeface="+mn-ea"/>
                <a:cs typeface="+mn-cs"/>
                <a:sym typeface="Wingdings" panose="05000000000000000000" pitchFamily="2" charset="2"/>
              </a:rPr>
              <a: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nhấn</a:t>
            </a:r>
            <a:r>
              <a:rPr lang="en-US" sz="900" kern="1200" dirty="0">
                <a:solidFill>
                  <a:schemeClr val="tx1"/>
                </a:solidFill>
                <a:effectLst/>
                <a:latin typeface="+mn-lt"/>
                <a:ea typeface="+mn-ea"/>
                <a:cs typeface="+mn-cs"/>
              </a:rPr>
              <a:t> Enter.</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ô G3 </a:t>
            </a:r>
            <a:r>
              <a:rPr lang="en-US" sz="900" kern="1200" dirty="0">
                <a:solidFill>
                  <a:schemeClr val="tx1"/>
                </a:solidFill>
                <a:effectLst/>
                <a:latin typeface="+mn-lt"/>
                <a:ea typeface="+mn-ea"/>
                <a:cs typeface="+mn-cs"/>
                <a:sym typeface="Wingdings" panose="05000000000000000000" pitchFamily="2" charset="2"/>
              </a:rPr>
              <a: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sử</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dụng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Fill handle</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điền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ô </a:t>
            </a:r>
            <a:r>
              <a:rPr lang="en-US" sz="900" b="1" kern="1200" dirty="0">
                <a:solidFill>
                  <a:schemeClr val="tx1"/>
                </a:solidFill>
                <a:effectLst/>
                <a:latin typeface="+mn-lt"/>
                <a:ea typeface="+mn-ea"/>
                <a:cs typeface="+mn-cs"/>
              </a:rPr>
              <a:t>G4:G11</a:t>
            </a:r>
            <a:r>
              <a:rPr lang="en-US" sz="900" kern="1200" dirty="0">
                <a:solidFill>
                  <a:schemeClr val="tx1"/>
                </a:solidFill>
                <a:effectLst/>
                <a:latin typeface="+mn-lt"/>
                <a:ea typeface="+mn-ea"/>
                <a:cs typeface="+mn-cs"/>
              </a:rPr>
              <a:t>. </a:t>
            </a:r>
          </a:p>
          <a:p>
            <a:pPr marL="514350" lvl="1" indent="-171450">
              <a:buFont typeface="Arial" panose="020B0604020202020204" pitchFamily="34" charset="0"/>
              <a:buChar char="•"/>
            </a:pPr>
            <a:r>
              <a:rPr lang="en-US" sz="900" kern="1200" dirty="0">
                <a:solidFill>
                  <a:schemeClr val="tx1"/>
                </a:solidFill>
                <a:effectLst/>
                <a:latin typeface="+mn-lt"/>
                <a:ea typeface="+mn-ea"/>
                <a:cs typeface="+mn-cs"/>
              </a:rPr>
              <a:t>Trong ô </a:t>
            </a:r>
            <a:r>
              <a:rPr lang="en-US" sz="900" kern="1200" dirty="0" err="1">
                <a:solidFill>
                  <a:schemeClr val="tx1"/>
                </a:solidFill>
                <a:effectLst/>
                <a:latin typeface="+mn-lt"/>
                <a:ea typeface="+mn-ea"/>
                <a:cs typeface="+mn-cs"/>
              </a:rPr>
              <a:t>sẽ</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hiển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kết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quả</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xem</a:t>
            </a:r>
            <a:r>
              <a:rPr lang="en-US" sz="900" kern="1200" dirty="0">
                <a:solidFill>
                  <a:schemeClr val="tx1"/>
                </a:solidFill>
                <a:effectLst/>
                <a:latin typeface="+mn-lt"/>
                <a:ea typeface="+mn-ea"/>
                <a:cs typeface="+mn-cs"/>
              </a:rPr>
              <a:t> bản </a:t>
            </a:r>
            <a:r>
              <a:rPr lang="en-US" sz="900" kern="1200" dirty="0" err="1">
                <a:solidFill>
                  <a:schemeClr val="tx1"/>
                </a:solidFill>
                <a:effectLst/>
                <a:latin typeface="+mn-lt"/>
                <a:ea typeface="+mn-ea"/>
                <a:cs typeface="+mn-cs"/>
              </a:rPr>
              <a:t>thân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Sau </a:t>
            </a:r>
            <a:r>
              <a:rPr lang="en-US" sz="900" kern="1200" dirty="0" err="1">
                <a:solidFill>
                  <a:schemeClr val="tx1"/>
                </a:solidFill>
                <a:effectLst/>
                <a:latin typeface="+mn-lt"/>
                <a:ea typeface="+mn-ea"/>
                <a:cs typeface="+mn-cs"/>
              </a:rPr>
              <a:t>khi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được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sao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chép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từ</a:t>
            </a:r>
            <a:r>
              <a:rPr lang="en-US" sz="900" kern="1200" dirty="0">
                <a:solidFill>
                  <a:schemeClr val="tx1"/>
                </a:solidFill>
                <a:effectLst/>
                <a:latin typeface="+mn-lt"/>
                <a:ea typeface="+mn-ea"/>
                <a:cs typeface="+mn-cs"/>
              </a:rPr>
              <a:t> G3,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G4 </a:t>
            </a:r>
            <a:r>
              <a:rPr lang="en-US" sz="900" kern="1200" dirty="0" err="1">
                <a:solidFill>
                  <a:schemeClr val="tx1"/>
                </a:solidFill>
                <a:effectLst/>
                <a:latin typeface="+mn-lt"/>
                <a:ea typeface="+mn-ea"/>
                <a:cs typeface="+mn-cs"/>
              </a:rPr>
              <a:t>trở</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thành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=D4*F4</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G5 </a:t>
            </a:r>
            <a:r>
              <a:rPr lang="en-US" sz="900" kern="1200" dirty="0" err="1">
                <a:solidFill>
                  <a:schemeClr val="tx1"/>
                </a:solidFill>
                <a:effectLst/>
                <a:latin typeface="+mn-lt"/>
                <a:ea typeface="+mn-ea"/>
                <a:cs typeface="+mn-cs"/>
              </a:rPr>
              <a:t>là</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=D5*F5</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là</a:t>
            </a:r>
            <a:r>
              <a:rPr lang="en-US" sz="900" kern="1200" dirty="0">
                <a:solidFill>
                  <a:schemeClr val="tx1"/>
                </a:solidFill>
                <a:effectLst/>
                <a:latin typeface="+mn-lt"/>
                <a:ea typeface="+mn-ea"/>
                <a:cs typeface="+mn-cs"/>
              </a:rPr>
              <a:t> do Excel </a:t>
            </a:r>
            <a:r>
              <a:rPr lang="en-US" sz="900" kern="1200" dirty="0" err="1">
                <a:solidFill>
                  <a:schemeClr val="tx1"/>
                </a:solidFill>
                <a:effectLst/>
                <a:latin typeface="+mn-lt"/>
                <a:ea typeface="+mn-ea"/>
                <a:cs typeface="+mn-cs"/>
              </a:rPr>
              <a:t>tự</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động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tham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chiếu</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được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sao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chép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những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nội</a:t>
            </a:r>
            <a:r>
              <a:rPr lang="en-US" sz="900" kern="1200" dirty="0">
                <a:solidFill>
                  <a:schemeClr val="tx1"/>
                </a:solidFill>
                <a:effectLst/>
                <a:latin typeface="+mn-lt"/>
                <a:ea typeface="+mn-ea"/>
                <a:cs typeface="+mn-cs"/>
              </a:rPr>
              <a:t> dung </a:t>
            </a:r>
            <a:r>
              <a:rPr lang="en-US" sz="900" kern="1200" dirty="0" err="1">
                <a:solidFill>
                  <a:schemeClr val="tx1"/>
                </a:solidFill>
                <a:effectLst/>
                <a:latin typeface="+mn-lt"/>
                <a:ea typeface="+mn-ea"/>
                <a:cs typeface="+mn-cs"/>
              </a:rPr>
              <a:t>sau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sẽ</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trình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bày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về</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đặc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điểm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này</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Hiệu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chỉnh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công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thức</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a:solidFill>
                  <a:schemeClr val="tx1"/>
                </a:solidFill>
                <a:effectLst/>
                <a:latin typeface="+mn-lt"/>
                <a:ea typeface="+mn-ea"/>
                <a:cs typeface="+mn-cs"/>
              </a:rPr>
              <a:t>Thao </a:t>
            </a:r>
            <a:r>
              <a:rPr lang="en-US" sz="900" kern="1200" dirty="0" err="1">
                <a:solidFill>
                  <a:schemeClr val="tx1"/>
                </a:solidFill>
                <a:effectLst/>
                <a:latin typeface="+mn-lt"/>
                <a:ea typeface="+mn-ea"/>
                <a:cs typeface="+mn-cs"/>
              </a:rPr>
              <a:t>tác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tương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tự</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như</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thường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đúp</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hoặc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rồi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nhấn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F2</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chế</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độ</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Edit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cuối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nhấn</a:t>
            </a:r>
            <a:r>
              <a:rPr lang="en-US" sz="900" kern="1200" dirty="0">
                <a:solidFill>
                  <a:schemeClr val="tx1"/>
                </a:solidFill>
                <a:effectLst/>
                <a:latin typeface="+mn-lt"/>
                <a:ea typeface="+mn-ea"/>
                <a:cs typeface="+mn-cs"/>
              </a:rPr>
              <a:t> Enter. </a:t>
            </a:r>
            <a:r>
              <a:rPr lang="en-US" sz="900" kern="1200" dirty="0" err="1">
                <a:solidFill>
                  <a:schemeClr val="tx1"/>
                </a:solidFill>
                <a:effectLst/>
                <a:latin typeface="+mn-lt"/>
                <a:ea typeface="+mn-ea"/>
                <a:cs typeface="+mn-cs"/>
              </a:rPr>
              <a:t>Ví</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dụ</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ô </a:t>
            </a:r>
            <a:r>
              <a:rPr lang="en-US" sz="900" b="1" kern="1200" dirty="0">
                <a:solidFill>
                  <a:schemeClr val="tx1"/>
                </a:solidFill>
                <a:effectLst/>
                <a:latin typeface="+mn-lt"/>
                <a:ea typeface="+mn-ea"/>
                <a:cs typeface="+mn-cs"/>
              </a:rPr>
              <a:t>G6</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thành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=D6/F6</a:t>
            </a:r>
            <a:r>
              <a:rPr lang="en-US" sz="900" kern="1200" dirty="0">
                <a:solidFill>
                  <a:schemeClr val="tx1"/>
                </a:solidFill>
                <a:effectLst/>
                <a:latin typeface="+mn-lt"/>
                <a:ea typeface="+mn-ea"/>
                <a:cs typeface="+mn-cs"/>
              </a:rPr>
              <a:t>. </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ô </a:t>
            </a:r>
            <a:r>
              <a:rPr lang="en-US" sz="900" b="1" kern="1200" dirty="0">
                <a:solidFill>
                  <a:schemeClr val="tx1"/>
                </a:solidFill>
                <a:effectLst/>
                <a:latin typeface="+mn-lt"/>
                <a:ea typeface="+mn-ea"/>
                <a:cs typeface="+mn-cs"/>
              </a:rPr>
              <a:t>G6</a:t>
            </a:r>
            <a:r>
              <a:rPr lang="en-US" sz="900" kern="1200" dirty="0">
                <a:solidFill>
                  <a:schemeClr val="tx1"/>
                </a:solidFill>
                <a:effectLst/>
                <a:latin typeface="+mn-lt"/>
                <a:ea typeface="+mn-ea"/>
                <a:cs typeface="+mn-cs"/>
              </a:rPr>
              <a:t> </a:t>
            </a:r>
            <a:r>
              <a:rPr lang="en-US" sz="900" kern="1200" dirty="0">
                <a:solidFill>
                  <a:schemeClr val="tx1"/>
                </a:solidFill>
                <a:effectLst/>
                <a:latin typeface="+mn-lt"/>
                <a:ea typeface="+mn-ea"/>
                <a:cs typeface="+mn-cs"/>
                <a:sym typeface="Wingdings" panose="05000000000000000000" pitchFamily="2" charset="2"/>
              </a:rPr>
              <a: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nhấn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F2</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hoặc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đúp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a:solidFill>
                  <a:schemeClr val="tx1"/>
                </a:solidFill>
                <a:effectLst/>
                <a:latin typeface="+mn-lt"/>
                <a:ea typeface="+mn-ea"/>
                <a:cs typeface="+mn-cs"/>
                <a:sym typeface="Wingdings" panose="05000000000000000000" pitchFamily="2" charset="2"/>
              </a:rPr>
              <a: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sửa</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D3/F3</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thành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D6/F6</a:t>
            </a:r>
            <a:r>
              <a:rPr lang="en-US" sz="900" kern="1200" dirty="0">
                <a:solidFill>
                  <a:schemeClr val="tx1"/>
                </a:solidFill>
                <a:effectLst/>
                <a:latin typeface="+mn-lt"/>
                <a:ea typeface="+mn-ea"/>
                <a:cs typeface="+mn-cs"/>
              </a:rPr>
              <a:t> </a:t>
            </a:r>
            <a:r>
              <a:rPr lang="en-US" sz="900" kern="1200" dirty="0">
                <a:solidFill>
                  <a:schemeClr val="tx1"/>
                </a:solidFill>
                <a:effectLst/>
                <a:latin typeface="+mn-lt"/>
                <a:ea typeface="+mn-ea"/>
                <a:cs typeface="+mn-cs"/>
                <a:sym typeface="Wingdings" panose="05000000000000000000" pitchFamily="2" charset="2"/>
              </a:rPr>
              <a: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nhấn</a:t>
            </a:r>
            <a:r>
              <a:rPr lang="en-US" sz="900" kern="1200" dirty="0">
                <a:solidFill>
                  <a:schemeClr val="tx1"/>
                </a:solidFill>
                <a:effectLst/>
                <a:latin typeface="+mn-lt"/>
                <a:ea typeface="+mn-ea"/>
                <a:cs typeface="+mn-cs"/>
              </a:rPr>
              <a:t> Enter.</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Kiểm</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tra</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lỗi</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công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thức</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rất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yếu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tố</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dẫn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đến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phát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sinh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lỗi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xây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dựng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cần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kiểm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lại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lỗi</a:t>
            </a:r>
            <a:r>
              <a:rPr lang="en-US" sz="900" kern="1200" dirty="0">
                <a:solidFill>
                  <a:schemeClr val="tx1"/>
                </a:solidFill>
                <a:effectLst/>
                <a:latin typeface="+mn-lt"/>
                <a:ea typeface="+mn-ea"/>
                <a:cs typeface="+mn-cs"/>
              </a:rPr>
              <a:t>. Trong </a:t>
            </a:r>
            <a:r>
              <a:rPr lang="en-US" sz="900" kern="1200" dirty="0" err="1">
                <a:solidFill>
                  <a:schemeClr val="tx1"/>
                </a:solidFill>
                <a:effectLst/>
                <a:latin typeface="+mn-lt"/>
                <a:ea typeface="+mn-ea"/>
                <a:cs typeface="+mn-cs"/>
              </a:rPr>
              <a:t>ví</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dụ</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tại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góc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trái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ô </a:t>
            </a:r>
            <a:r>
              <a:rPr lang="en-US" sz="900" b="1" kern="1200" dirty="0">
                <a:solidFill>
                  <a:schemeClr val="tx1"/>
                </a:solidFill>
                <a:effectLst/>
                <a:latin typeface="+mn-lt"/>
                <a:ea typeface="+mn-ea"/>
                <a:cs typeface="+mn-cs"/>
              </a:rPr>
              <a:t>G6</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xuất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ký</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báo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biết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lỗi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hoặc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sự</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biệt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ô so </a:t>
            </a:r>
            <a:r>
              <a:rPr lang="en-US" sz="900" kern="1200" dirty="0" err="1">
                <a:solidFill>
                  <a:schemeClr val="tx1"/>
                </a:solidFill>
                <a:effectLst/>
                <a:latin typeface="+mn-lt"/>
                <a:ea typeface="+mn-ea"/>
                <a:cs typeface="+mn-cs"/>
              </a:rPr>
              <a:t>với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liền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kề</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dòng</a:t>
            </a:r>
            <a:r>
              <a:rPr lang="en-US" sz="900" kern="1200" dirty="0">
                <a:solidFill>
                  <a:schemeClr val="tx1"/>
                </a:solidFill>
                <a:effectLst/>
                <a:latin typeface="+mn-lt"/>
                <a:ea typeface="+mn-ea"/>
                <a:cs typeface="+mn-cs"/>
              </a:rPr>
              <a:t>/</a:t>
            </a:r>
            <a:r>
              <a:rPr lang="en-US" sz="900" kern="1200" dirty="0" err="1">
                <a:solidFill>
                  <a:schemeClr val="tx1"/>
                </a:solidFill>
                <a:effectLst/>
                <a:latin typeface="+mn-lt"/>
                <a:ea typeface="+mn-ea"/>
                <a:cs typeface="+mn-cs"/>
              </a:rPr>
              <a:t>cột</a:t>
            </a:r>
            <a:r>
              <a:rPr lang="en-US" sz="900" kern="1200" dirty="0">
                <a:solidFill>
                  <a:schemeClr val="tx1"/>
                </a:solidFill>
                <a:effectLst/>
                <a:latin typeface="+mn-lt"/>
                <a:ea typeface="+mn-ea"/>
                <a:cs typeface="+mn-cs"/>
              </a:rPr>
              <a:t>. Ở </a:t>
            </a:r>
            <a:r>
              <a:rPr lang="en-US" sz="900" kern="1200" dirty="0" err="1">
                <a:solidFill>
                  <a:schemeClr val="tx1"/>
                </a:solidFill>
                <a:effectLst/>
                <a:latin typeface="+mn-lt"/>
                <a:ea typeface="+mn-ea"/>
                <a:cs typeface="+mn-cs"/>
              </a:rPr>
              <a:t>đây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ô G3:G11 </a:t>
            </a:r>
            <a:r>
              <a:rPr lang="en-US" sz="900" kern="1200" dirty="0" err="1">
                <a:solidFill>
                  <a:schemeClr val="tx1"/>
                </a:solidFill>
                <a:effectLst/>
                <a:latin typeface="+mn-lt"/>
                <a:ea typeface="+mn-ea"/>
                <a:cs typeface="+mn-cs"/>
              </a:rPr>
              <a:t>là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phép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nhân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khi</a:t>
            </a:r>
            <a:r>
              <a:rPr lang="en-US" sz="900" kern="1200" dirty="0">
                <a:solidFill>
                  <a:schemeClr val="tx1"/>
                </a:solidFill>
                <a:effectLst/>
                <a:latin typeface="+mn-lt"/>
                <a:ea typeface="+mn-ea"/>
                <a:cs typeface="+mn-cs"/>
              </a:rPr>
              <a:t> G6 </a:t>
            </a:r>
            <a:r>
              <a:rPr lang="en-US" sz="900" kern="1200" dirty="0" err="1">
                <a:solidFill>
                  <a:schemeClr val="tx1"/>
                </a:solidFill>
                <a:effectLst/>
                <a:latin typeface="+mn-lt"/>
                <a:ea typeface="+mn-ea"/>
                <a:cs typeface="+mn-cs"/>
              </a:rPr>
              <a:t>lại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phép</a:t>
            </a:r>
            <a:r>
              <a:rPr lang="en-US" sz="900" kern="1200" dirty="0">
                <a:solidFill>
                  <a:schemeClr val="tx1"/>
                </a:solidFill>
                <a:effectLst/>
                <a:latin typeface="+mn-lt"/>
                <a:ea typeface="+mn-ea"/>
                <a:cs typeface="+mn-cs"/>
              </a:rPr>
              <a:t> chia </a:t>
            </a:r>
            <a:r>
              <a:rPr lang="en-US" sz="900" kern="1200" dirty="0" err="1">
                <a:solidFill>
                  <a:schemeClr val="tx1"/>
                </a:solidFill>
                <a:effectLst/>
                <a:latin typeface="+mn-lt"/>
                <a:ea typeface="+mn-ea"/>
                <a:cs typeface="+mn-cs"/>
              </a:rPr>
              <a:t>dẫn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đến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sự</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thiếu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quán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Đây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năng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tự</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động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kiểm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nếu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phát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sự</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mâu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thuẫn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đối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với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Excel </a:t>
            </a:r>
            <a:r>
              <a:rPr lang="en-US" sz="900" kern="1200" dirty="0" err="1">
                <a:solidFill>
                  <a:schemeClr val="tx1"/>
                </a:solidFill>
                <a:effectLst/>
                <a:latin typeface="+mn-lt"/>
                <a:ea typeface="+mn-ea"/>
                <a:cs typeface="+mn-cs"/>
              </a:rPr>
              <a:t>sẽ</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báo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năng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này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rất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hữu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ích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giúp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chóng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phát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lỗi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phát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sinh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báo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lỗi</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tượng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xuất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phía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trái</a:t>
            </a:r>
            <a:r>
              <a:rPr lang="en-US" sz="900" kern="1200" dirty="0">
                <a:solidFill>
                  <a:schemeClr val="tx1"/>
                </a:solidFill>
                <a:effectLst/>
                <a:latin typeface="+mn-lt"/>
                <a:ea typeface="+mn-ea"/>
                <a:cs typeface="+mn-cs"/>
              </a:rPr>
              <a:t> ô </a:t>
            </a:r>
            <a:r>
              <a:rPr lang="en-US" sz="900" kern="1200" dirty="0">
                <a:solidFill>
                  <a:schemeClr val="tx1"/>
                </a:solidFill>
                <a:effectLst/>
                <a:latin typeface="+mn-lt"/>
                <a:ea typeface="+mn-ea"/>
                <a:cs typeface="+mn-cs"/>
                <a:sym typeface="Wingdings" panose="05000000000000000000" pitchFamily="2" charset="2"/>
              </a:rPr>
              <a: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trình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ngữ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cảnh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sửa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lỗi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a:t>
            </a:r>
          </a:p>
          <a:p>
            <a:pPr marL="342900" lvl="1" indent="0">
              <a:buFont typeface="Arial" panose="020B0604020202020204" pitchFamily="34" charset="0"/>
              <a:buNone/>
            </a:pPr>
            <a:endParaRPr lang="en-US" sz="900" kern="1200" dirty="0">
              <a:solidFill>
                <a:schemeClr val="tx1"/>
              </a:solidFill>
              <a:effectLst/>
              <a:latin typeface="+mn-lt"/>
              <a:ea typeface="+mn-ea"/>
              <a:cs typeface="+mn-cs"/>
            </a:endParaRPr>
          </a:p>
          <a:p>
            <a:pPr lvl="0"/>
            <a:r>
              <a:rPr lang="en-US" sz="900" i="1" kern="1200" dirty="0" err="1">
                <a:solidFill>
                  <a:schemeClr val="tx1"/>
                </a:solidFill>
                <a:effectLst/>
                <a:latin typeface="+mn-lt"/>
                <a:ea typeface="+mn-ea"/>
                <a:cs typeface="+mn-cs"/>
              </a:rPr>
              <a:t>Chú</a:t>
            </a:r>
            <a:r>
              <a:rPr lang="en-US" sz="900" i="1" kern="1200" dirty="0">
                <a:solidFill>
                  <a:schemeClr val="tx1"/>
                </a:solidFill>
                <a:effectLst/>
                <a:latin typeface="+mn-lt"/>
                <a:ea typeface="+mn-ea"/>
                <a:cs typeface="+mn-cs"/>
              </a:rPr>
              <a:t> ý: </a:t>
            </a:r>
            <a:r>
              <a:rPr lang="en-US" sz="900" i="1" kern="1200" dirty="0" err="1">
                <a:solidFill>
                  <a:schemeClr val="tx1"/>
                </a:solidFill>
                <a:effectLst/>
                <a:latin typeface="+mn-lt"/>
                <a:ea typeface="+mn-ea"/>
                <a:cs typeface="+mn-cs"/>
              </a:rPr>
              <a:t>Nếu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công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thức</a:t>
            </a:r>
            <a:r>
              <a:rPr lang="en-US" sz="900" i="1" kern="1200" dirty="0">
                <a:solidFill>
                  <a:schemeClr val="tx1"/>
                </a:solidFill>
                <a:effectLst/>
                <a:latin typeface="+mn-lt"/>
                <a:ea typeface="+mn-ea"/>
                <a:cs typeface="+mn-cs"/>
              </a:rPr>
              <a:t> do </a:t>
            </a: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chủ</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động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xây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dựng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và</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không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lỗi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chọn</a:t>
            </a:r>
            <a:r>
              <a:rPr lang="en-US" sz="900" i="1" kern="1200" dirty="0">
                <a:solidFill>
                  <a:schemeClr val="tx1"/>
                </a:solidFill>
                <a:effectLst/>
                <a:latin typeface="+mn-lt"/>
                <a:ea typeface="+mn-ea"/>
                <a:cs typeface="+mn-cs"/>
              </a:rPr>
              <a:t> </a:t>
            </a:r>
            <a:r>
              <a:rPr lang="en-US" sz="900" b="1" i="1" kern="1200" dirty="0">
                <a:solidFill>
                  <a:schemeClr val="tx1"/>
                </a:solidFill>
                <a:effectLst/>
                <a:latin typeface="+mn-lt"/>
                <a:ea typeface="+mn-ea"/>
                <a:cs typeface="+mn-cs"/>
              </a:rPr>
              <a:t>Ignore Error</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tắt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chỉ</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báo</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lỗi</a:t>
            </a:r>
            <a:r>
              <a:rPr lang="en-US" sz="900" i="1" kern="1200" dirty="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7</a:t>
            </a:fld>
            <a:endParaRPr lang="en-US"/>
          </a:p>
        </p:txBody>
      </p:sp>
    </p:spTree>
    <p:extLst>
      <p:ext uri="{BB962C8B-B14F-4D97-AF65-F5344CB8AC3E}">
        <p14:creationId xmlns:p14="http://schemas.microsoft.com/office/powerpoint/2010/main" val="26796748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25</a:t>
            </a:fld>
            <a:endParaRPr lang="en-US"/>
          </a:p>
        </p:txBody>
      </p:sp>
    </p:spTree>
    <p:extLst>
      <p:ext uri="{BB962C8B-B14F-4D97-AF65-F5344CB8AC3E}">
        <p14:creationId xmlns:p14="http://schemas.microsoft.com/office/powerpoint/2010/main" val="16956780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26</a:t>
            </a:fld>
            <a:endParaRPr lang="en-US"/>
          </a:p>
        </p:txBody>
      </p:sp>
    </p:spTree>
    <p:extLst>
      <p:ext uri="{BB962C8B-B14F-4D97-AF65-F5344CB8AC3E}">
        <p14:creationId xmlns:p14="http://schemas.microsoft.com/office/powerpoint/2010/main" val="5707398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27</a:t>
            </a:fld>
            <a:endParaRPr lang="en-US"/>
          </a:p>
        </p:txBody>
      </p:sp>
    </p:spTree>
    <p:extLst>
      <p:ext uri="{BB962C8B-B14F-4D97-AF65-F5344CB8AC3E}">
        <p14:creationId xmlns:p14="http://schemas.microsoft.com/office/powerpoint/2010/main" val="28617537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28</a:t>
            </a:fld>
            <a:endParaRPr lang="en-US"/>
          </a:p>
        </p:txBody>
      </p:sp>
    </p:spTree>
    <p:extLst>
      <p:ext uri="{BB962C8B-B14F-4D97-AF65-F5344CB8AC3E}">
        <p14:creationId xmlns:p14="http://schemas.microsoft.com/office/powerpoint/2010/main" val="39940858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29</a:t>
            </a:fld>
            <a:endParaRPr lang="en-US"/>
          </a:p>
        </p:txBody>
      </p:sp>
    </p:spTree>
    <p:extLst>
      <p:ext uri="{BB962C8B-B14F-4D97-AF65-F5344CB8AC3E}">
        <p14:creationId xmlns:p14="http://schemas.microsoft.com/office/powerpoint/2010/main" val="15978819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30</a:t>
            </a:fld>
            <a:endParaRPr lang="en-US"/>
          </a:p>
        </p:txBody>
      </p:sp>
    </p:spTree>
    <p:extLst>
      <p:ext uri="{BB962C8B-B14F-4D97-AF65-F5344CB8AC3E}">
        <p14:creationId xmlns:p14="http://schemas.microsoft.com/office/powerpoint/2010/main" val="136482911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31</a:t>
            </a:fld>
            <a:endParaRPr lang="en-US"/>
          </a:p>
        </p:txBody>
      </p:sp>
    </p:spTree>
    <p:extLst>
      <p:ext uri="{BB962C8B-B14F-4D97-AF65-F5344CB8AC3E}">
        <p14:creationId xmlns:p14="http://schemas.microsoft.com/office/powerpoint/2010/main" val="34318134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32</a:t>
            </a:fld>
            <a:endParaRPr lang="en-US"/>
          </a:p>
        </p:txBody>
      </p:sp>
    </p:spTree>
    <p:extLst>
      <p:ext uri="{BB962C8B-B14F-4D97-AF65-F5344CB8AC3E}">
        <p14:creationId xmlns:p14="http://schemas.microsoft.com/office/powerpoint/2010/main" val="336474205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33</a:t>
            </a:fld>
            <a:endParaRPr lang="en-US"/>
          </a:p>
        </p:txBody>
      </p:sp>
    </p:spTree>
    <p:extLst>
      <p:ext uri="{BB962C8B-B14F-4D97-AF65-F5344CB8AC3E}">
        <p14:creationId xmlns:p14="http://schemas.microsoft.com/office/powerpoint/2010/main" val="17297580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34</a:t>
            </a:fld>
            <a:endParaRPr lang="en-US"/>
          </a:p>
        </p:txBody>
      </p:sp>
    </p:spTree>
    <p:extLst>
      <p:ext uri="{BB962C8B-B14F-4D97-AF65-F5344CB8AC3E}">
        <p14:creationId xmlns:p14="http://schemas.microsoft.com/office/powerpoint/2010/main" val="5986121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8</a:t>
            </a:fld>
            <a:endParaRPr lang="en-US"/>
          </a:p>
        </p:txBody>
      </p:sp>
    </p:spTree>
    <p:extLst>
      <p:ext uri="{BB962C8B-B14F-4D97-AF65-F5344CB8AC3E}">
        <p14:creationId xmlns:p14="http://schemas.microsoft.com/office/powerpoint/2010/main" val="28851182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35</a:t>
            </a:fld>
            <a:endParaRPr lang="en-US"/>
          </a:p>
        </p:txBody>
      </p:sp>
    </p:spTree>
    <p:extLst>
      <p:ext uri="{BB962C8B-B14F-4D97-AF65-F5344CB8AC3E}">
        <p14:creationId xmlns:p14="http://schemas.microsoft.com/office/powerpoint/2010/main" val="154640511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36</a:t>
            </a:fld>
            <a:endParaRPr lang="en-US"/>
          </a:p>
        </p:txBody>
      </p:sp>
    </p:spTree>
    <p:extLst>
      <p:ext uri="{BB962C8B-B14F-4D97-AF65-F5344CB8AC3E}">
        <p14:creationId xmlns:p14="http://schemas.microsoft.com/office/powerpoint/2010/main" val="28088985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37</a:t>
            </a:fld>
            <a:endParaRPr lang="en-US"/>
          </a:p>
        </p:txBody>
      </p:sp>
    </p:spTree>
    <p:extLst>
      <p:ext uri="{BB962C8B-B14F-4D97-AF65-F5344CB8AC3E}">
        <p14:creationId xmlns:p14="http://schemas.microsoft.com/office/powerpoint/2010/main" val="360229170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38</a:t>
            </a:fld>
            <a:endParaRPr lang="en-US"/>
          </a:p>
        </p:txBody>
      </p:sp>
    </p:spTree>
    <p:extLst>
      <p:ext uri="{BB962C8B-B14F-4D97-AF65-F5344CB8AC3E}">
        <p14:creationId xmlns:p14="http://schemas.microsoft.com/office/powerpoint/2010/main" val="236309824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39</a:t>
            </a:fld>
            <a:endParaRPr lang="en-US"/>
          </a:p>
        </p:txBody>
      </p:sp>
    </p:spTree>
    <p:extLst>
      <p:ext uri="{BB962C8B-B14F-4D97-AF65-F5344CB8AC3E}">
        <p14:creationId xmlns:p14="http://schemas.microsoft.com/office/powerpoint/2010/main" val="423823593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40</a:t>
            </a:fld>
            <a:endParaRPr lang="en-US"/>
          </a:p>
        </p:txBody>
      </p:sp>
    </p:spTree>
    <p:extLst>
      <p:ext uri="{BB962C8B-B14F-4D97-AF65-F5344CB8AC3E}">
        <p14:creationId xmlns:p14="http://schemas.microsoft.com/office/powerpoint/2010/main" val="114474357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41</a:t>
            </a:fld>
            <a:endParaRPr lang="en-US"/>
          </a:p>
        </p:txBody>
      </p:sp>
    </p:spTree>
    <p:extLst>
      <p:ext uri="{BB962C8B-B14F-4D97-AF65-F5344CB8AC3E}">
        <p14:creationId xmlns:p14="http://schemas.microsoft.com/office/powerpoint/2010/main" val="40976388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42</a:t>
            </a:fld>
            <a:endParaRPr lang="en-US"/>
          </a:p>
        </p:txBody>
      </p:sp>
    </p:spTree>
    <p:extLst>
      <p:ext uri="{BB962C8B-B14F-4D97-AF65-F5344CB8AC3E}">
        <p14:creationId xmlns:p14="http://schemas.microsoft.com/office/powerpoint/2010/main" val="135040049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43</a:t>
            </a:fld>
            <a:endParaRPr lang="en-US"/>
          </a:p>
        </p:txBody>
      </p:sp>
    </p:spTree>
    <p:extLst>
      <p:ext uri="{BB962C8B-B14F-4D97-AF65-F5344CB8AC3E}">
        <p14:creationId xmlns:p14="http://schemas.microsoft.com/office/powerpoint/2010/main" val="225075479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44</a:t>
            </a:fld>
            <a:endParaRPr lang="en-US"/>
          </a:p>
        </p:txBody>
      </p:sp>
    </p:spTree>
    <p:extLst>
      <p:ext uri="{BB962C8B-B14F-4D97-AF65-F5344CB8AC3E}">
        <p14:creationId xmlns:p14="http://schemas.microsoft.com/office/powerpoint/2010/main" val="35933375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9</a:t>
            </a:fld>
            <a:endParaRPr lang="en-US"/>
          </a:p>
        </p:txBody>
      </p:sp>
    </p:spTree>
    <p:extLst>
      <p:ext uri="{BB962C8B-B14F-4D97-AF65-F5344CB8AC3E}">
        <p14:creationId xmlns:p14="http://schemas.microsoft.com/office/powerpoint/2010/main" val="103122999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45</a:t>
            </a:fld>
            <a:endParaRPr lang="en-US"/>
          </a:p>
        </p:txBody>
      </p:sp>
    </p:spTree>
    <p:extLst>
      <p:ext uri="{BB962C8B-B14F-4D97-AF65-F5344CB8AC3E}">
        <p14:creationId xmlns:p14="http://schemas.microsoft.com/office/powerpoint/2010/main" val="23962013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10</a:t>
            </a:fld>
            <a:endParaRPr lang="en-US"/>
          </a:p>
        </p:txBody>
      </p:sp>
    </p:spTree>
    <p:extLst>
      <p:ext uri="{BB962C8B-B14F-4D97-AF65-F5344CB8AC3E}">
        <p14:creationId xmlns:p14="http://schemas.microsoft.com/office/powerpoint/2010/main" val="1665281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11</a:t>
            </a:fld>
            <a:endParaRPr lang="en-US"/>
          </a:p>
        </p:txBody>
      </p:sp>
    </p:spTree>
    <p:extLst>
      <p:ext uri="{BB962C8B-B14F-4D97-AF65-F5344CB8AC3E}">
        <p14:creationId xmlns:p14="http://schemas.microsoft.com/office/powerpoint/2010/main" val="20332466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12</a:t>
            </a:fld>
            <a:endParaRPr lang="en-US"/>
          </a:p>
        </p:txBody>
      </p:sp>
    </p:spTree>
    <p:extLst>
      <p:ext uri="{BB962C8B-B14F-4D97-AF65-F5344CB8AC3E}">
        <p14:creationId xmlns:p14="http://schemas.microsoft.com/office/powerpoint/2010/main" val="9019792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13</a:t>
            </a:fld>
            <a:endParaRPr lang="en-US"/>
          </a:p>
        </p:txBody>
      </p:sp>
    </p:spTree>
    <p:extLst>
      <p:ext uri="{BB962C8B-B14F-4D97-AF65-F5344CB8AC3E}">
        <p14:creationId xmlns:p14="http://schemas.microsoft.com/office/powerpoint/2010/main" val="29655673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14</a:t>
            </a:fld>
            <a:endParaRPr lang="en-US"/>
          </a:p>
        </p:txBody>
      </p:sp>
    </p:spTree>
    <p:extLst>
      <p:ext uri="{BB962C8B-B14F-4D97-AF65-F5344CB8AC3E}">
        <p14:creationId xmlns:p14="http://schemas.microsoft.com/office/powerpoint/2010/main" val="19520111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cSld name="2_Title Slide">
    <p:bg>
      <p:bgPr>
        <a:blipFill dpi="0" rotWithShape="1">
          <a:blip r:embed="rId2">
            <a:alphaModFix amt="66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257196" y="1293415"/>
            <a:ext cx="6527207" cy="977579"/>
          </a:xfrm>
        </p:spPr>
        <p:txBody>
          <a:bodyPr>
            <a:noAutofit/>
          </a:bodyPr>
          <a:lstStyle>
            <a:lvl1pPr algn="ctr">
              <a:defRPr sz="2800" b="1">
                <a:solidFill>
                  <a:schemeClr val="bg1"/>
                </a:solidFill>
              </a:defRPr>
            </a:lvl1pPr>
          </a:lstStyle>
          <a:p>
            <a:r>
              <a:rPr lang="en-US" dirty="0"/>
              <a:t>CLICK TO EDIT TITLE</a:t>
            </a:r>
          </a:p>
        </p:txBody>
      </p:sp>
      <p:sp>
        <p:nvSpPr>
          <p:cNvPr id="3" name="Subtitle 2"/>
          <p:cNvSpPr>
            <a:spLocks noGrp="1"/>
          </p:cNvSpPr>
          <p:nvPr>
            <p:ph type="subTitle" idx="1" hasCustomPrompt="1"/>
          </p:nvPr>
        </p:nvSpPr>
        <p:spPr>
          <a:xfrm>
            <a:off x="2257197" y="2525757"/>
            <a:ext cx="6527206" cy="685800"/>
          </a:xfrm>
        </p:spPr>
        <p:txBody>
          <a:bodyPr>
            <a:noAutofit/>
          </a:bodyPr>
          <a:lstStyle>
            <a:lvl1pPr marL="0" indent="0" algn="ctr">
              <a:buNone/>
              <a:defRPr sz="2400">
                <a:solidFill>
                  <a:schemeClr val="bg1"/>
                </a:solidFill>
                <a:effectLst/>
                <a:latin typeface="Times New Roman" panose="02020603050405020304" pitchFamily="18" charset="0"/>
                <a:cs typeface="Times New Roman" pitchFamily="18"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Click to edit subtitle</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743430"/>
            <a:ext cx="1133534" cy="400070"/>
          </a:xfrm>
          <a:prstGeom prst="rect">
            <a:avLst/>
          </a:prstGeom>
        </p:spPr>
      </p:pic>
    </p:spTree>
    <p:extLst>
      <p:ext uri="{BB962C8B-B14F-4D97-AF65-F5344CB8AC3E}">
        <p14:creationId xmlns:p14="http://schemas.microsoft.com/office/powerpoint/2010/main" val="129480929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010400" cy="533400"/>
          </a:xfrm>
        </p:spPr>
        <p:txBody>
          <a:bodyPr/>
          <a:lstStyle>
            <a:lvl1pPr>
              <a:defRPr b="0" baseline="0">
                <a:effectLst/>
              </a:defRPr>
            </a:lvl1pPr>
          </a:lstStyle>
          <a:p>
            <a:r>
              <a:rPr lang="en-US"/>
              <a:t>Click to edit Master title style</a:t>
            </a:r>
            <a:endParaRPr lang="en-US" dirty="0"/>
          </a:p>
        </p:txBody>
      </p:sp>
      <p:sp>
        <p:nvSpPr>
          <p:cNvPr id="10" name="Text Placeholder 9"/>
          <p:cNvSpPr>
            <a:spLocks noGrp="1"/>
          </p:cNvSpPr>
          <p:nvPr>
            <p:ph type="body" sz="quarter" idx="13"/>
          </p:nvPr>
        </p:nvSpPr>
        <p:spPr>
          <a:xfrm>
            <a:off x="457200" y="1123950"/>
            <a:ext cx="8229600" cy="3429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4"/>
          </p:nvPr>
        </p:nvSpPr>
        <p:spPr>
          <a:xfrm>
            <a:off x="457200" y="4767264"/>
            <a:ext cx="2133600" cy="274637"/>
          </a:xfrm>
          <a:prstGeom prst="rect">
            <a:avLst/>
          </a:prstGeom>
        </p:spPr>
        <p:txBody>
          <a:bodyPr/>
          <a:lstStyle>
            <a:lvl1pPr algn="ctr" eaLnBrk="1" hangingPunct="1">
              <a:defRPr sz="1050" b="0">
                <a:cs typeface="Arial" charset="0"/>
              </a:defRPr>
            </a:lvl1pPr>
          </a:lstStyle>
          <a:p>
            <a:fld id="{F014F51C-4465-4884-9DAA-FF743F1C7912}" type="datetime1">
              <a:rPr lang="en-US" smtClean="0"/>
              <a:t>8/23/2019</a:t>
            </a:fld>
            <a:endParaRPr lang="en-US"/>
          </a:p>
        </p:txBody>
      </p:sp>
      <p:sp>
        <p:nvSpPr>
          <p:cNvPr id="5" name="Footer Placeholder 4"/>
          <p:cNvSpPr>
            <a:spLocks noGrp="1"/>
          </p:cNvSpPr>
          <p:nvPr>
            <p:ph type="ftr" sz="quarter" idx="15"/>
          </p:nvPr>
        </p:nvSpPr>
        <p:spPr>
          <a:xfrm>
            <a:off x="3124200" y="4767264"/>
            <a:ext cx="2895600" cy="274637"/>
          </a:xfrm>
          <a:prstGeom prst="rect">
            <a:avLst/>
          </a:prstGeom>
        </p:spPr>
        <p:txBody>
          <a:bodyPr/>
          <a:lstStyle>
            <a:lvl1pPr algn="ctr" eaLnBrk="1" hangingPunct="1">
              <a:defRPr sz="1050" b="0">
                <a:cs typeface="Arial" charset="0"/>
              </a:defRPr>
            </a:lvl1pPr>
          </a:lstStyle>
          <a:p>
            <a:r>
              <a:rPr lang="en-US"/>
              <a:t>MOS Excel 2016 - IIG Vietnam</a:t>
            </a:r>
          </a:p>
        </p:txBody>
      </p:sp>
      <p:sp>
        <p:nvSpPr>
          <p:cNvPr id="6" name="Slide Number Placeholder 5"/>
          <p:cNvSpPr>
            <a:spLocks noGrp="1"/>
          </p:cNvSpPr>
          <p:nvPr>
            <p:ph type="sldNum" sz="quarter" idx="16"/>
          </p:nvPr>
        </p:nvSpPr>
        <p:spPr>
          <a:xfrm>
            <a:off x="6553200" y="4767264"/>
            <a:ext cx="2133600" cy="274637"/>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50" b="0"/>
            </a:lvl1pPr>
          </a:lstStyle>
          <a:p>
            <a:fld id="{E49F9262-1392-45F9-82B8-E6BAB6B74FE5}" type="slidenum">
              <a:rPr lang="en-US" smtClean="0"/>
              <a:t>‹#›</a:t>
            </a:fld>
            <a:endParaRPr lang="en-US"/>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7264"/>
            <a:ext cx="1133534" cy="400070"/>
          </a:xfrm>
          <a:prstGeom prst="rect">
            <a:avLst/>
          </a:prstGeom>
        </p:spPr>
      </p:pic>
    </p:spTree>
    <p:extLst>
      <p:ext uri="{BB962C8B-B14F-4D97-AF65-F5344CB8AC3E}">
        <p14:creationId xmlns:p14="http://schemas.microsoft.com/office/powerpoint/2010/main" val="345369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5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5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4767264"/>
            <a:ext cx="2133600" cy="274637"/>
          </a:xfrm>
          <a:prstGeom prst="rect">
            <a:avLst/>
          </a:prstGeom>
        </p:spPr>
        <p:txBody>
          <a:bodyPr/>
          <a:lstStyle>
            <a:lvl1pPr algn="ctr" eaLnBrk="1" hangingPunct="1">
              <a:defRPr sz="1050" b="0">
                <a:cs typeface="Arial" charset="0"/>
              </a:defRPr>
            </a:lvl1pPr>
          </a:lstStyle>
          <a:p>
            <a:fld id="{5D8627F4-875A-4CA7-B113-7444B75F07B8}" type="datetime1">
              <a:rPr lang="en-US" smtClean="0"/>
              <a:t>8/23/2019</a:t>
            </a:fld>
            <a:endParaRPr lang="en-US"/>
          </a:p>
        </p:txBody>
      </p:sp>
      <p:sp>
        <p:nvSpPr>
          <p:cNvPr id="6" name="Footer Placeholder 5"/>
          <p:cNvSpPr>
            <a:spLocks noGrp="1"/>
          </p:cNvSpPr>
          <p:nvPr>
            <p:ph type="ftr" sz="quarter" idx="11"/>
          </p:nvPr>
        </p:nvSpPr>
        <p:spPr>
          <a:xfrm>
            <a:off x="3124200" y="4767264"/>
            <a:ext cx="2895600" cy="274637"/>
          </a:xfrm>
          <a:prstGeom prst="rect">
            <a:avLst/>
          </a:prstGeom>
        </p:spPr>
        <p:txBody>
          <a:bodyPr/>
          <a:lstStyle>
            <a:lvl1pPr algn="ctr" eaLnBrk="1" hangingPunct="1">
              <a:defRPr sz="1050" b="0">
                <a:cs typeface="Arial" charset="0"/>
              </a:defRPr>
            </a:lvl1pPr>
          </a:lstStyle>
          <a:p>
            <a:r>
              <a:rPr lang="en-US"/>
              <a:t>MOS Excel 2016 - IIG Vietnam</a:t>
            </a:r>
          </a:p>
        </p:txBody>
      </p:sp>
      <p:sp>
        <p:nvSpPr>
          <p:cNvPr id="7" name="Slide Number Placeholder 6"/>
          <p:cNvSpPr>
            <a:spLocks noGrp="1"/>
          </p:cNvSpPr>
          <p:nvPr>
            <p:ph type="sldNum" sz="quarter" idx="12"/>
          </p:nvPr>
        </p:nvSpPr>
        <p:spPr>
          <a:xfrm>
            <a:off x="6553200" y="4767264"/>
            <a:ext cx="2133600" cy="274637"/>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50" b="0"/>
            </a:lvl1pPr>
          </a:lstStyle>
          <a:p>
            <a:fld id="{E49F9262-1392-45F9-82B8-E6BAB6B74FE5}" type="slidenum">
              <a:rPr lang="en-US" smtClean="0"/>
              <a:t>‹#›</a:t>
            </a:fld>
            <a:endParaRPr lang="en-US"/>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7264"/>
            <a:ext cx="1133534" cy="400070"/>
          </a:xfrm>
          <a:prstGeom prst="rect">
            <a:avLst/>
          </a:prstGeom>
        </p:spPr>
      </p:pic>
    </p:spTree>
    <p:extLst>
      <p:ext uri="{BB962C8B-B14F-4D97-AF65-F5344CB8AC3E}">
        <p14:creationId xmlns:p14="http://schemas.microsoft.com/office/powerpoint/2010/main" val="3290891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4767264"/>
            <a:ext cx="2133600" cy="274637"/>
          </a:xfrm>
          <a:prstGeom prst="rect">
            <a:avLst/>
          </a:prstGeom>
        </p:spPr>
        <p:txBody>
          <a:bodyPr/>
          <a:lstStyle>
            <a:lvl1pPr algn="ctr" eaLnBrk="1" hangingPunct="1">
              <a:defRPr sz="1050" b="0">
                <a:cs typeface="Arial" charset="0"/>
              </a:defRPr>
            </a:lvl1pPr>
          </a:lstStyle>
          <a:p>
            <a:fld id="{6A2CCB4A-A997-4CF7-B5DE-CCBE36467373}" type="datetime1">
              <a:rPr lang="en-US" smtClean="0"/>
              <a:t>8/23/2019</a:t>
            </a:fld>
            <a:endParaRPr lang="en-US"/>
          </a:p>
        </p:txBody>
      </p:sp>
      <p:sp>
        <p:nvSpPr>
          <p:cNvPr id="8" name="Footer Placeholder 7"/>
          <p:cNvSpPr>
            <a:spLocks noGrp="1"/>
          </p:cNvSpPr>
          <p:nvPr>
            <p:ph type="ftr" sz="quarter" idx="11"/>
          </p:nvPr>
        </p:nvSpPr>
        <p:spPr>
          <a:xfrm>
            <a:off x="3124200" y="4767264"/>
            <a:ext cx="2895600" cy="274637"/>
          </a:xfrm>
          <a:prstGeom prst="rect">
            <a:avLst/>
          </a:prstGeom>
        </p:spPr>
        <p:txBody>
          <a:bodyPr/>
          <a:lstStyle>
            <a:lvl1pPr algn="ctr" eaLnBrk="1" hangingPunct="1">
              <a:defRPr sz="1050" b="0">
                <a:cs typeface="Arial" charset="0"/>
              </a:defRPr>
            </a:lvl1pPr>
          </a:lstStyle>
          <a:p>
            <a:r>
              <a:rPr lang="en-US"/>
              <a:t>MOS Excel 2016 - IIG Vietnam</a:t>
            </a:r>
          </a:p>
        </p:txBody>
      </p:sp>
      <p:sp>
        <p:nvSpPr>
          <p:cNvPr id="9" name="Slide Number Placeholder 8"/>
          <p:cNvSpPr>
            <a:spLocks noGrp="1"/>
          </p:cNvSpPr>
          <p:nvPr>
            <p:ph type="sldNum" sz="quarter" idx="12"/>
          </p:nvPr>
        </p:nvSpPr>
        <p:spPr>
          <a:xfrm>
            <a:off x="6553200" y="4767264"/>
            <a:ext cx="2133600" cy="274637"/>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50" b="0"/>
            </a:lvl1pPr>
          </a:lstStyle>
          <a:p>
            <a:fld id="{E49F9262-1392-45F9-82B8-E6BAB6B74FE5}" type="slidenum">
              <a:rPr lang="en-US" smtClean="0"/>
              <a:t>‹#›</a:t>
            </a:fld>
            <a:endParaRPr lang="en-US"/>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7264"/>
            <a:ext cx="1133534" cy="400070"/>
          </a:xfrm>
          <a:prstGeom prst="rect">
            <a:avLst/>
          </a:prstGeom>
        </p:spPr>
      </p:pic>
    </p:spTree>
    <p:extLst>
      <p:ext uri="{BB962C8B-B14F-4D97-AF65-F5344CB8AC3E}">
        <p14:creationId xmlns:p14="http://schemas.microsoft.com/office/powerpoint/2010/main" val="2858360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cSld name="Content with Caption">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4743450"/>
            <a:ext cx="2133600" cy="273844"/>
          </a:xfrm>
          <a:prstGeom prst="rect">
            <a:avLst/>
          </a:prstGeom>
        </p:spPr>
        <p:txBody>
          <a:bodyPr/>
          <a:lstStyle>
            <a:lvl1pPr algn="ctr">
              <a:defRPr sz="1050" b="0">
                <a:solidFill>
                  <a:schemeClr val="bg2">
                    <a:lumMod val="50000"/>
                  </a:schemeClr>
                </a:solidFill>
              </a:defRPr>
            </a:lvl1pPr>
          </a:lstStyle>
          <a:p>
            <a:fld id="{3A61159C-D51B-42F3-924D-A180880B33D0}" type="datetime1">
              <a:rPr lang="en-US" smtClean="0"/>
              <a:t>8/23/2019</a:t>
            </a:fld>
            <a:endParaRPr lang="en-US"/>
          </a:p>
        </p:txBody>
      </p:sp>
      <p:sp>
        <p:nvSpPr>
          <p:cNvPr id="3" name="Footer Placeholder 4"/>
          <p:cNvSpPr>
            <a:spLocks noGrp="1"/>
          </p:cNvSpPr>
          <p:nvPr>
            <p:ph type="ftr" sz="quarter" idx="11"/>
          </p:nvPr>
        </p:nvSpPr>
        <p:spPr>
          <a:xfrm>
            <a:off x="3124200" y="4743450"/>
            <a:ext cx="2895600" cy="273844"/>
          </a:xfrm>
          <a:prstGeom prst="rect">
            <a:avLst/>
          </a:prstGeom>
        </p:spPr>
        <p:txBody>
          <a:bodyPr/>
          <a:lstStyle>
            <a:lvl1pPr algn="ctr">
              <a:defRPr sz="1050" b="0">
                <a:solidFill>
                  <a:schemeClr val="bg2">
                    <a:lumMod val="50000"/>
                  </a:schemeClr>
                </a:solidFill>
              </a:defRPr>
            </a:lvl1pPr>
          </a:lstStyle>
          <a:p>
            <a:r>
              <a:rPr lang="en-US"/>
              <a:t>MOS Excel 2016 - IIG Vietnam</a:t>
            </a:r>
          </a:p>
        </p:txBody>
      </p:sp>
      <p:sp>
        <p:nvSpPr>
          <p:cNvPr id="4" name="Slide Number Placeholder 5"/>
          <p:cNvSpPr>
            <a:spLocks noGrp="1"/>
          </p:cNvSpPr>
          <p:nvPr>
            <p:ph type="sldNum" sz="quarter" idx="12"/>
          </p:nvPr>
        </p:nvSpPr>
        <p:spPr>
          <a:xfrm>
            <a:off x="6440557" y="4743450"/>
            <a:ext cx="2133600" cy="273844"/>
          </a:xfrm>
          <a:prstGeom prst="rect">
            <a:avLst/>
          </a:prstGeom>
        </p:spPr>
        <p:txBody>
          <a:bodyPr/>
          <a:lstStyle>
            <a:lvl1pPr algn="ctr">
              <a:defRPr sz="1050" b="0">
                <a:solidFill>
                  <a:schemeClr val="bg2">
                    <a:lumMod val="50000"/>
                  </a:schemeClr>
                </a:solidFill>
              </a:defRPr>
            </a:lvl1pPr>
          </a:lstStyle>
          <a:p>
            <a:fld id="{E49F9262-1392-45F9-82B8-E6BAB6B74FE5}" type="slidenum">
              <a:rPr lang="en-US" smtClean="0"/>
              <a:t>‹#›</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7264"/>
            <a:ext cx="1133534" cy="400070"/>
          </a:xfrm>
          <a:prstGeom prst="rect">
            <a:avLst/>
          </a:prstGeom>
        </p:spPr>
      </p:pic>
    </p:spTree>
    <p:extLst>
      <p:ext uri="{BB962C8B-B14F-4D97-AF65-F5344CB8AC3E}">
        <p14:creationId xmlns:p14="http://schemas.microsoft.com/office/powerpoint/2010/main" val="485155533"/>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cSld name="3_Title and Content">
    <p:spTree>
      <p:nvGrpSpPr>
        <p:cNvPr id="1" name=""/>
        <p:cNvGrpSpPr/>
        <p:nvPr/>
      </p:nvGrpSpPr>
      <p:grpSpPr>
        <a:xfrm>
          <a:off x="0" y="0"/>
          <a:ext cx="0" cy="0"/>
          <a:chOff x="0" y="0"/>
          <a:chExt cx="0" cy="0"/>
        </a:xfrm>
      </p:grpSpPr>
      <p:sp>
        <p:nvSpPr>
          <p:cNvPr id="8" name="Content Placeholder 7"/>
          <p:cNvSpPr>
            <a:spLocks noGrp="1"/>
          </p:cNvSpPr>
          <p:nvPr>
            <p:ph sz="quarter" idx="13"/>
          </p:nvPr>
        </p:nvSpPr>
        <p:spPr>
          <a:xfrm>
            <a:off x="457200" y="855838"/>
            <a:ext cx="8229600" cy="3742303"/>
          </a:xfrm>
          <a:prstGeom prst="rect">
            <a:avLst/>
          </a:prstGeom>
        </p:spPr>
        <p:txBody>
          <a:bodyPr/>
          <a:lstStyle>
            <a:lvl1pPr marL="342892" indent="-342892">
              <a:buClr>
                <a:srgbClr val="0081C4"/>
              </a:buClr>
              <a:buSzPct val="70000"/>
              <a:buFont typeface="Wingdings" charset="2"/>
              <a:buChar char="§"/>
              <a:defRPr sz="2200">
                <a:solidFill>
                  <a:schemeClr val="tx1"/>
                </a:solidFill>
                <a:latin typeface="+mn-lt"/>
                <a:cs typeface="Segoe Light"/>
              </a:defRPr>
            </a:lvl1pPr>
            <a:lvl2pPr marL="800080" indent="-342892">
              <a:buClr>
                <a:srgbClr val="0081C4"/>
              </a:buClr>
              <a:buSzPct val="70000"/>
              <a:buFont typeface="Wingdings" charset="2"/>
              <a:buChar char="§"/>
              <a:defRPr sz="2200">
                <a:latin typeface="+mn-lt"/>
                <a:cs typeface="Segoe Light"/>
              </a:defRPr>
            </a:lvl2pPr>
            <a:lvl3pPr marL="1257269" indent="-342892">
              <a:buClr>
                <a:srgbClr val="0081C4"/>
              </a:buClr>
              <a:buSzPct val="70000"/>
              <a:buFont typeface="Wingdings" charset="2"/>
              <a:buChar char="§"/>
              <a:defRPr sz="1800">
                <a:latin typeface="+mn-lt"/>
                <a:cs typeface="Segoe Light"/>
              </a:defRPr>
            </a:lvl3pPr>
            <a:lvl4pPr marL="1657309" indent="-285743">
              <a:buClr>
                <a:srgbClr val="0081C4"/>
              </a:buClr>
              <a:buSzPct val="70000"/>
              <a:buFont typeface="Wingdings" charset="2"/>
              <a:buChar char="§"/>
              <a:defRPr sz="1600">
                <a:latin typeface="+mn-lt"/>
                <a:cs typeface="Segoe Light"/>
              </a:defRPr>
            </a:lvl4pPr>
            <a:lvl5pPr marL="2114498" indent="-285743">
              <a:buClr>
                <a:srgbClr val="0081C4"/>
              </a:buClr>
              <a:buSzPct val="70000"/>
              <a:buFont typeface="Wingdings" charset="2"/>
              <a:buChar char="§"/>
              <a:defRPr sz="1400">
                <a:latin typeface="+mn-lt"/>
                <a:cs typeface="Segoe Ligh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Date Placeholder 3"/>
          <p:cNvSpPr>
            <a:spLocks noGrp="1"/>
          </p:cNvSpPr>
          <p:nvPr>
            <p:ph type="dt" sz="half" idx="14"/>
          </p:nvPr>
        </p:nvSpPr>
        <p:spPr>
          <a:xfrm>
            <a:off x="457200" y="4743450"/>
            <a:ext cx="2133600" cy="274638"/>
          </a:xfrm>
          <a:prstGeom prst="rect">
            <a:avLst/>
          </a:prstGeom>
        </p:spPr>
        <p:txBody>
          <a:bodyPr/>
          <a:lstStyle>
            <a:lvl1pPr eaLnBrk="1" hangingPunct="1">
              <a:defRPr b="0">
                <a:solidFill>
                  <a:prstClr val="black">
                    <a:tint val="75000"/>
                  </a:prstClr>
                </a:solidFill>
                <a:cs typeface="Arial" charset="0"/>
              </a:defRPr>
            </a:lvl1pPr>
          </a:lstStyle>
          <a:p>
            <a:fld id="{DA3F292C-4249-40EB-883D-11BCDEF6FA6B}" type="datetime1">
              <a:rPr lang="en-US" smtClean="0"/>
              <a:t>8/23/2019</a:t>
            </a:fld>
            <a:endParaRPr lang="en-US"/>
          </a:p>
        </p:txBody>
      </p:sp>
      <p:sp>
        <p:nvSpPr>
          <p:cNvPr id="4" name="Footer Placeholder 4"/>
          <p:cNvSpPr>
            <a:spLocks noGrp="1"/>
          </p:cNvSpPr>
          <p:nvPr>
            <p:ph type="ftr" sz="quarter" idx="15"/>
          </p:nvPr>
        </p:nvSpPr>
        <p:spPr>
          <a:xfrm>
            <a:off x="3124200" y="4743450"/>
            <a:ext cx="2895600" cy="274638"/>
          </a:xfrm>
          <a:prstGeom prst="rect">
            <a:avLst/>
          </a:prstGeom>
        </p:spPr>
        <p:txBody>
          <a:bodyPr/>
          <a:lstStyle>
            <a:lvl1pPr eaLnBrk="1" hangingPunct="1">
              <a:defRPr b="0">
                <a:solidFill>
                  <a:prstClr val="black">
                    <a:tint val="75000"/>
                  </a:prstClr>
                </a:solidFill>
                <a:cs typeface="Arial" charset="0"/>
              </a:defRPr>
            </a:lvl1pPr>
          </a:lstStyle>
          <a:p>
            <a:r>
              <a:rPr lang="en-US"/>
              <a:t>MOS Excel 2016 - IIG Vietnam</a:t>
            </a:r>
          </a:p>
        </p:txBody>
      </p:sp>
      <p:sp>
        <p:nvSpPr>
          <p:cNvPr id="5" name="Slide Number Placeholder 5"/>
          <p:cNvSpPr>
            <a:spLocks noGrp="1"/>
          </p:cNvSpPr>
          <p:nvPr>
            <p:ph type="sldNum" sz="quarter" idx="16"/>
          </p:nvPr>
        </p:nvSpPr>
        <p:spPr>
          <a:xfrm>
            <a:off x="6440557" y="4743450"/>
            <a:ext cx="2133600" cy="274638"/>
          </a:xfrm>
          <a:prstGeom prst="rect">
            <a:avLst/>
          </a:prstGeom>
        </p:spPr>
        <p:txBody>
          <a:bodyPr vert="horz" wrap="square" lIns="91440" tIns="45720" rIns="91440" bIns="45720" numCol="1" anchor="t" anchorCtr="0" compatLnSpc="1">
            <a:prstTxWarp prst="textNoShape">
              <a:avLst/>
            </a:prstTxWarp>
          </a:bodyPr>
          <a:lstStyle>
            <a:lvl1pPr eaLnBrk="1" hangingPunct="1">
              <a:defRPr b="0">
                <a:solidFill>
                  <a:srgbClr val="898989"/>
                </a:solidFill>
              </a:defRPr>
            </a:lvl1pPr>
          </a:lstStyle>
          <a:p>
            <a:fld id="{E49F9262-1392-45F9-82B8-E6BAB6B74FE5}" type="slidenum">
              <a:rPr lang="en-US" smtClean="0"/>
              <a:t>‹#›</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7264"/>
            <a:ext cx="1133534" cy="400070"/>
          </a:xfrm>
          <a:prstGeom prst="rect">
            <a:avLst/>
          </a:prstGeom>
        </p:spPr>
      </p:pic>
    </p:spTree>
    <p:extLst>
      <p:ext uri="{BB962C8B-B14F-4D97-AF65-F5344CB8AC3E}">
        <p14:creationId xmlns:p14="http://schemas.microsoft.com/office/powerpoint/2010/main" val="3306086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A90A9B33-655D-45E8-BB0D-C09C83322B8D}" type="datetime1">
              <a:rPr lang="en-US" smtClean="0"/>
              <a:t>8/23/2019</a:t>
            </a:fld>
            <a:endParaRPr lang="en-US"/>
          </a:p>
        </p:txBody>
      </p:sp>
      <p:sp>
        <p:nvSpPr>
          <p:cNvPr id="5" name="Footer Placeholder 4"/>
          <p:cNvSpPr>
            <a:spLocks noGrp="1"/>
          </p:cNvSpPr>
          <p:nvPr>
            <p:ph type="ftr" sz="quarter" idx="11"/>
          </p:nvPr>
        </p:nvSpPr>
        <p:spPr/>
        <p:txBody>
          <a:bodyPr/>
          <a:lstStyle/>
          <a:p>
            <a:r>
              <a:rPr lang="en-US"/>
              <a:t>MOS Excel 2016 - IIG Vietnam</a:t>
            </a:r>
          </a:p>
        </p:txBody>
      </p:sp>
      <p:sp>
        <p:nvSpPr>
          <p:cNvPr id="6" name="Slide Number Placeholder 5"/>
          <p:cNvSpPr>
            <a:spLocks noGrp="1"/>
          </p:cNvSpPr>
          <p:nvPr>
            <p:ph type="sldNum" sz="quarter" idx="12"/>
          </p:nvPr>
        </p:nvSpPr>
        <p:spPr/>
        <p:txBody>
          <a:bodyPr/>
          <a:lstStyle/>
          <a:p>
            <a:fld id="{E49F9262-1392-45F9-82B8-E6BAB6B74FE5}" type="slidenum">
              <a:rPr lang="en-US" smtClean="0"/>
              <a:t>‹#›</a:t>
            </a:fld>
            <a:endParaRPr lang="en-US"/>
          </a:p>
        </p:txBody>
      </p:sp>
    </p:spTree>
    <p:extLst>
      <p:ext uri="{BB962C8B-B14F-4D97-AF65-F5344CB8AC3E}">
        <p14:creationId xmlns:p14="http://schemas.microsoft.com/office/powerpoint/2010/main" val="3018827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9"/>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448655" y="285750"/>
            <a:ext cx="723814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Text Placeholder 2"/>
          <p:cNvSpPr>
            <a:spLocks noGrp="1"/>
          </p:cNvSpPr>
          <p:nvPr>
            <p:ph type="body" idx="1"/>
          </p:nvPr>
        </p:nvSpPr>
        <p:spPr bwMode="auto">
          <a:xfrm>
            <a:off x="457200" y="1200151"/>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5" name="Rectangle 4"/>
          <p:cNvSpPr/>
          <p:nvPr/>
        </p:nvSpPr>
        <p:spPr>
          <a:xfrm>
            <a:off x="194481" y="184026"/>
            <a:ext cx="939053" cy="6595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pic>
        <p:nvPicPr>
          <p:cNvPr id="4" name="Picture 3"/>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94480" y="222684"/>
            <a:ext cx="1141160" cy="659532"/>
          </a:xfrm>
          <a:prstGeom prst="rect">
            <a:avLst/>
          </a:prstGeom>
        </p:spPr>
      </p:pic>
      <p:sp>
        <p:nvSpPr>
          <p:cNvPr id="7" name="Date Placeholder 3"/>
          <p:cNvSpPr>
            <a:spLocks noGrp="1"/>
          </p:cNvSpPr>
          <p:nvPr>
            <p:ph type="dt" sz="half" idx="2"/>
          </p:nvPr>
        </p:nvSpPr>
        <p:spPr>
          <a:xfrm>
            <a:off x="457200" y="4743450"/>
            <a:ext cx="2133600" cy="273844"/>
          </a:xfrm>
          <a:prstGeom prst="rect">
            <a:avLst/>
          </a:prstGeom>
        </p:spPr>
        <p:txBody>
          <a:bodyPr/>
          <a:lstStyle>
            <a:lvl1pPr algn="ctr">
              <a:defRPr sz="1050" b="0">
                <a:solidFill>
                  <a:schemeClr val="bg2">
                    <a:lumMod val="50000"/>
                  </a:schemeClr>
                </a:solidFill>
              </a:defRPr>
            </a:lvl1pPr>
          </a:lstStyle>
          <a:p>
            <a:fld id="{EC83CFB9-316A-40B6-9250-AEB98D4088FE}" type="datetime1">
              <a:rPr lang="en-US" smtClean="0"/>
              <a:t>8/23/2019</a:t>
            </a:fld>
            <a:endParaRPr lang="en-US" dirty="0"/>
          </a:p>
        </p:txBody>
      </p:sp>
      <p:sp>
        <p:nvSpPr>
          <p:cNvPr id="8" name="Footer Placeholder 4"/>
          <p:cNvSpPr>
            <a:spLocks noGrp="1"/>
          </p:cNvSpPr>
          <p:nvPr>
            <p:ph type="ftr" sz="quarter" idx="3"/>
          </p:nvPr>
        </p:nvSpPr>
        <p:spPr>
          <a:xfrm>
            <a:off x="3124200" y="4743450"/>
            <a:ext cx="2895600" cy="273844"/>
          </a:xfrm>
          <a:prstGeom prst="rect">
            <a:avLst/>
          </a:prstGeom>
        </p:spPr>
        <p:txBody>
          <a:bodyPr/>
          <a:lstStyle>
            <a:lvl1pPr algn="ctr">
              <a:defRPr sz="1050" b="0">
                <a:solidFill>
                  <a:schemeClr val="bg2">
                    <a:lumMod val="50000"/>
                  </a:schemeClr>
                </a:solidFill>
              </a:defRPr>
            </a:lvl1pPr>
          </a:lstStyle>
          <a:p>
            <a:r>
              <a:rPr lang="en-US"/>
              <a:t>MOS Excel 2016 - IIG Vietnam</a:t>
            </a:r>
          </a:p>
        </p:txBody>
      </p:sp>
      <p:sp>
        <p:nvSpPr>
          <p:cNvPr id="9" name="Slide Number Placeholder 5"/>
          <p:cNvSpPr>
            <a:spLocks noGrp="1"/>
          </p:cNvSpPr>
          <p:nvPr>
            <p:ph type="sldNum" sz="quarter" idx="4"/>
          </p:nvPr>
        </p:nvSpPr>
        <p:spPr>
          <a:xfrm>
            <a:off x="6390861" y="4743450"/>
            <a:ext cx="2133600" cy="273844"/>
          </a:xfrm>
          <a:prstGeom prst="rect">
            <a:avLst/>
          </a:prstGeom>
        </p:spPr>
        <p:txBody>
          <a:bodyPr/>
          <a:lstStyle>
            <a:lvl1pPr algn="ctr">
              <a:defRPr sz="1050" b="0">
                <a:solidFill>
                  <a:schemeClr val="bg2">
                    <a:lumMod val="50000"/>
                  </a:schemeClr>
                </a:solidFill>
              </a:defRPr>
            </a:lvl1pPr>
          </a:lstStyle>
          <a:p>
            <a:fld id="{E49F9262-1392-45F9-82B8-E6BAB6B74FE5}" type="slidenum">
              <a:rPr lang="en-US" smtClean="0"/>
              <a:t>‹#›</a:t>
            </a:fld>
            <a:endParaRPr lang="en-US"/>
          </a:p>
        </p:txBody>
      </p:sp>
      <p:pic>
        <p:nvPicPr>
          <p:cNvPr id="10" name="Picture 9"/>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0" y="4767264"/>
            <a:ext cx="1133534" cy="400070"/>
          </a:xfrm>
          <a:prstGeom prst="rect">
            <a:avLst/>
          </a:prstGeom>
        </p:spPr>
      </p:pic>
    </p:spTree>
    <p:extLst>
      <p:ext uri="{BB962C8B-B14F-4D97-AF65-F5344CB8AC3E}">
        <p14:creationId xmlns:p14="http://schemas.microsoft.com/office/powerpoint/2010/main" val="247062920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hf hdr="0"/>
  <p:txStyles>
    <p:titleStyle>
      <a:lvl1pPr algn="l" rtl="0" eaLnBrk="1" fontAlgn="base" hangingPunct="1">
        <a:spcBef>
          <a:spcPct val="0"/>
        </a:spcBef>
        <a:spcAft>
          <a:spcPct val="0"/>
        </a:spcAft>
        <a:defRPr sz="3200" b="0" kern="1200">
          <a:solidFill>
            <a:schemeClr val="tx1"/>
          </a:solidFill>
          <a:latin typeface="Times New Roman" panose="02020603050405020304" pitchFamily="18" charset="0"/>
          <a:ea typeface="+mj-ea"/>
          <a:cs typeface="Times New Roman" panose="02020603050405020304" pitchFamily="18" charset="0"/>
        </a:defRPr>
      </a:lvl1pPr>
      <a:lvl2pPr algn="l" rtl="0" eaLnBrk="1" fontAlgn="base" hangingPunct="1">
        <a:spcBef>
          <a:spcPct val="0"/>
        </a:spcBef>
        <a:spcAft>
          <a:spcPct val="0"/>
        </a:spcAft>
        <a:defRPr sz="2300">
          <a:solidFill>
            <a:srgbClr val="595959"/>
          </a:solidFill>
          <a:latin typeface="Calibri" pitchFamily="34" charset="0"/>
        </a:defRPr>
      </a:lvl2pPr>
      <a:lvl3pPr algn="l" rtl="0" eaLnBrk="1" fontAlgn="base" hangingPunct="1">
        <a:spcBef>
          <a:spcPct val="0"/>
        </a:spcBef>
        <a:spcAft>
          <a:spcPct val="0"/>
        </a:spcAft>
        <a:defRPr sz="2300">
          <a:solidFill>
            <a:srgbClr val="595959"/>
          </a:solidFill>
          <a:latin typeface="Calibri" pitchFamily="34" charset="0"/>
        </a:defRPr>
      </a:lvl3pPr>
      <a:lvl4pPr algn="l" rtl="0" eaLnBrk="1" fontAlgn="base" hangingPunct="1">
        <a:spcBef>
          <a:spcPct val="0"/>
        </a:spcBef>
        <a:spcAft>
          <a:spcPct val="0"/>
        </a:spcAft>
        <a:defRPr sz="2300">
          <a:solidFill>
            <a:srgbClr val="595959"/>
          </a:solidFill>
          <a:latin typeface="Calibri" pitchFamily="34" charset="0"/>
        </a:defRPr>
      </a:lvl4pPr>
      <a:lvl5pPr algn="l" rtl="0" eaLnBrk="1" fontAlgn="base" hangingPunct="1">
        <a:spcBef>
          <a:spcPct val="0"/>
        </a:spcBef>
        <a:spcAft>
          <a:spcPct val="0"/>
        </a:spcAft>
        <a:defRPr sz="2300">
          <a:solidFill>
            <a:srgbClr val="595959"/>
          </a:solidFill>
          <a:latin typeface="Calibri" pitchFamily="34" charset="0"/>
        </a:defRPr>
      </a:lvl5pPr>
      <a:lvl6pPr marL="457189" algn="l" rtl="0" eaLnBrk="1" fontAlgn="base" hangingPunct="1">
        <a:spcBef>
          <a:spcPct val="0"/>
        </a:spcBef>
        <a:spcAft>
          <a:spcPct val="0"/>
        </a:spcAft>
        <a:defRPr sz="2300">
          <a:solidFill>
            <a:srgbClr val="595959"/>
          </a:solidFill>
          <a:latin typeface="Calibri" pitchFamily="34" charset="0"/>
        </a:defRPr>
      </a:lvl6pPr>
      <a:lvl7pPr marL="914378" algn="l" rtl="0" eaLnBrk="1" fontAlgn="base" hangingPunct="1">
        <a:spcBef>
          <a:spcPct val="0"/>
        </a:spcBef>
        <a:spcAft>
          <a:spcPct val="0"/>
        </a:spcAft>
        <a:defRPr sz="2300">
          <a:solidFill>
            <a:srgbClr val="595959"/>
          </a:solidFill>
          <a:latin typeface="Calibri" pitchFamily="34" charset="0"/>
        </a:defRPr>
      </a:lvl7pPr>
      <a:lvl8pPr marL="1371566" algn="l" rtl="0" eaLnBrk="1" fontAlgn="base" hangingPunct="1">
        <a:spcBef>
          <a:spcPct val="0"/>
        </a:spcBef>
        <a:spcAft>
          <a:spcPct val="0"/>
        </a:spcAft>
        <a:defRPr sz="2300">
          <a:solidFill>
            <a:srgbClr val="595959"/>
          </a:solidFill>
          <a:latin typeface="Calibri" pitchFamily="34" charset="0"/>
        </a:defRPr>
      </a:lvl8pPr>
      <a:lvl9pPr marL="1828754" algn="l" rtl="0" eaLnBrk="1" fontAlgn="base" hangingPunct="1">
        <a:spcBef>
          <a:spcPct val="0"/>
        </a:spcBef>
        <a:spcAft>
          <a:spcPct val="0"/>
        </a:spcAft>
        <a:defRPr sz="2300">
          <a:solidFill>
            <a:srgbClr val="595959"/>
          </a:solidFill>
          <a:latin typeface="Calibri" pitchFamily="34" charset="0"/>
        </a:defRPr>
      </a:lvl9pPr>
    </p:titleStyle>
    <p:bodyStyle>
      <a:lvl1pPr marL="225425" indent="-225425" algn="l" rtl="0" eaLnBrk="1" fontAlgn="base" hangingPunct="1">
        <a:spcBef>
          <a:spcPct val="20000"/>
        </a:spcBef>
        <a:spcAft>
          <a:spcPct val="0"/>
        </a:spcAft>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1pPr>
      <a:lvl2pPr marL="461963" indent="-236538" algn="l" rtl="0" eaLnBrk="1" fontAlgn="base" hangingPunct="1">
        <a:spcBef>
          <a:spcPct val="20000"/>
        </a:spcBef>
        <a:spcAft>
          <a:spcPct val="0"/>
        </a:spcAft>
        <a:buFont typeface="Arial" panose="020B0604020202020204" pitchFamily="34" charset="0"/>
        <a:buChar char="•"/>
        <a:defRPr sz="2200" kern="1200">
          <a:solidFill>
            <a:schemeClr val="tx1"/>
          </a:solidFill>
          <a:latin typeface="Times New Roman" panose="02020603050405020304" pitchFamily="18" charset="0"/>
          <a:ea typeface="+mn-ea"/>
          <a:cs typeface="Times New Roman" panose="02020603050405020304" pitchFamily="18" charset="0"/>
        </a:defRPr>
      </a:lvl2pPr>
      <a:lvl3pPr marL="688975" indent="-227013" algn="l" rtl="0" eaLnBrk="1" fontAlgn="base" hangingPunct="1">
        <a:spcBef>
          <a:spcPct val="20000"/>
        </a:spcBef>
        <a:spcAft>
          <a:spcPct val="0"/>
        </a:spcAft>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914400" indent="-225425" algn="l" rtl="0" eaLnBrk="1" fontAlgn="base" hangingPunct="1">
        <a:spcBef>
          <a:spcPct val="20000"/>
        </a:spcBef>
        <a:spcAft>
          <a:spcPct val="0"/>
        </a:spcAft>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4pPr>
      <a:lvl5pPr marL="1089025" indent="-174625" algn="l" rtl="0" eaLnBrk="1" fontAlgn="base" hangingPunct="1">
        <a:spcBef>
          <a:spcPct val="20000"/>
        </a:spcBef>
        <a:spcAft>
          <a:spcPct val="0"/>
        </a:spcAft>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5pPr>
      <a:lvl6pPr marL="2514537"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normAutofit fontScale="90000"/>
          </a:bodyPr>
          <a:lstStyle/>
          <a:p>
            <a:r>
              <a:rPr lang="en-US" dirty="0"/>
              <a:t>MOS EXCEL 2016</a:t>
            </a:r>
            <a:br>
              <a:rPr lang="en-US" dirty="0"/>
            </a:br>
            <a:r>
              <a:rPr lang="en-US" sz="3200" dirty="0" err="1"/>
              <a:t>Bài</a:t>
            </a:r>
            <a:r>
              <a:rPr lang="en-US" sz="3200" dirty="0"/>
              <a:t> 3: </a:t>
            </a:r>
            <a:r>
              <a:rPr lang="en-US" sz="3200" dirty="0" err="1"/>
              <a:t>Sử</a:t>
            </a:r>
            <a:r>
              <a:rPr lang="en-US" sz="3200" dirty="0"/>
              <a:t> </a:t>
            </a:r>
            <a:r>
              <a:rPr lang="en-US" sz="3200" dirty="0" err="1"/>
              <a:t>Dụng</a:t>
            </a:r>
            <a:r>
              <a:rPr lang="en-US" sz="3200" dirty="0"/>
              <a:t> </a:t>
            </a:r>
            <a:r>
              <a:rPr lang="en-US" sz="3200" dirty="0" err="1"/>
              <a:t>Các</a:t>
            </a:r>
            <a:r>
              <a:rPr lang="en-US" sz="3200" dirty="0"/>
              <a:t> </a:t>
            </a:r>
            <a:r>
              <a:rPr lang="en-US" sz="3200" dirty="0" err="1"/>
              <a:t>Công</a:t>
            </a:r>
            <a:r>
              <a:rPr lang="en-US" sz="3200" dirty="0"/>
              <a:t> </a:t>
            </a:r>
            <a:r>
              <a:rPr lang="en-US" sz="3200" dirty="0" err="1"/>
              <a:t>Thức</a:t>
            </a:r>
            <a:endParaRPr lang="en-US" sz="3200" dirty="0"/>
          </a:p>
        </p:txBody>
      </p:sp>
      <p:sp>
        <p:nvSpPr>
          <p:cNvPr id="3" name="Subtitle 2"/>
          <p:cNvSpPr>
            <a:spLocks noGrp="1"/>
          </p:cNvSpPr>
          <p:nvPr>
            <p:ph type="subTitle" idx="1"/>
          </p:nvPr>
        </p:nvSpPr>
        <p:spPr/>
        <p:txBody>
          <a:bodyPr anchor="b"/>
          <a:lstStyle/>
          <a:p>
            <a:pPr algn="l"/>
            <a:r>
              <a:rPr lang="en-US" dirty="0"/>
              <a:t>Created by: IIG Vietnam</a:t>
            </a:r>
          </a:p>
        </p:txBody>
      </p:sp>
    </p:spTree>
    <p:extLst>
      <p:ext uri="{BB962C8B-B14F-4D97-AF65-F5344CB8AC3E}">
        <p14:creationId xmlns:p14="http://schemas.microsoft.com/office/powerpoint/2010/main" val="5099624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Sử</a:t>
            </a:r>
            <a:r>
              <a:rPr lang="en-US" dirty="0"/>
              <a:t> </a:t>
            </a:r>
            <a:r>
              <a:rPr lang="en-US" dirty="0" err="1"/>
              <a:t>dụng</a:t>
            </a:r>
            <a:r>
              <a:rPr lang="en-US" dirty="0"/>
              <a:t> </a:t>
            </a:r>
            <a:r>
              <a:rPr lang="en-US" dirty="0" err="1"/>
              <a:t>công</a:t>
            </a:r>
            <a:r>
              <a:rPr lang="en-US" dirty="0"/>
              <a:t> </a:t>
            </a:r>
            <a:r>
              <a:rPr lang="en-US" dirty="0" err="1"/>
              <a:t>thức</a:t>
            </a:r>
            <a:endParaRPr lang="en-US" dirty="0"/>
          </a:p>
        </p:txBody>
      </p:sp>
      <p:sp>
        <p:nvSpPr>
          <p:cNvPr id="3" name="Content Placeholder 2"/>
          <p:cNvSpPr>
            <a:spLocks noGrp="1"/>
          </p:cNvSpPr>
          <p:nvPr>
            <p:ph type="body" sz="quarter" idx="13"/>
          </p:nvPr>
        </p:nvSpPr>
        <p:spPr>
          <a:xfrm>
            <a:off x="457200" y="925417"/>
            <a:ext cx="8229600" cy="3627533"/>
          </a:xfrm>
        </p:spPr>
        <p:txBody>
          <a:bodyPr anchor="t"/>
          <a:lstStyle/>
          <a:p>
            <a:pPr algn="just"/>
            <a:r>
              <a:rPr lang="pt-BR" dirty="0"/>
              <a:t>Các toán tử toán học</a:t>
            </a:r>
          </a:p>
          <a:p>
            <a:pPr lvl="1" algn="just"/>
            <a:r>
              <a:rPr lang="vi-VN" dirty="0"/>
              <a:t>Excel cung cấp một tập các ký hiệu toán tử toán học chuẩn được ký hiệu như sau:</a:t>
            </a:r>
          </a:p>
        </p:txBody>
      </p:sp>
      <p:sp>
        <p:nvSpPr>
          <p:cNvPr id="4" name="Date Placeholder 3"/>
          <p:cNvSpPr>
            <a:spLocks noGrp="1"/>
          </p:cNvSpPr>
          <p:nvPr>
            <p:ph type="dt" sz="half" idx="14"/>
          </p:nvPr>
        </p:nvSpPr>
        <p:spPr/>
        <p:txBody>
          <a:bodyPr/>
          <a:lstStyle/>
          <a:p>
            <a:fld id="{C0036E63-7EE7-4982-8B87-1AF2F239207E}" type="datetime1">
              <a:rPr lang="en-US" smtClean="0"/>
              <a:t>8/23/2019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10</a:t>
            </a:fld>
            <a:endParaRPr lang="en-US"/>
          </a:p>
        </p:txBody>
      </p:sp>
      <p:graphicFrame>
        <p:nvGraphicFramePr>
          <p:cNvPr id="7" name="Table 6">
            <a:extLst>
              <a:ext uri="{FF2B5EF4-FFF2-40B4-BE49-F238E27FC236}">
                <a16:creationId xmlns:a16="http://schemas.microsoft.com/office/drawing/2014/main" id="{1A47EDFC-8CAA-4113-BF22-E53611325A78}"/>
              </a:ext>
            </a:extLst>
          </p:cNvPr>
          <p:cNvGraphicFramePr>
            <a:graphicFrameLocks noGrp="1"/>
          </p:cNvGraphicFramePr>
          <p:nvPr>
            <p:extLst>
              <p:ext uri="{D42A27DB-BD31-4B8C-83A1-F6EECF244321}">
                <p14:modId xmlns:p14="http://schemas.microsoft.com/office/powerpoint/2010/main" val="2637991025"/>
              </p:ext>
            </p:extLst>
          </p:nvPr>
        </p:nvGraphicFramePr>
        <p:xfrm>
          <a:off x="1524000" y="2137203"/>
          <a:ext cx="6779172" cy="2235102"/>
        </p:xfrm>
        <a:graphic>
          <a:graphicData uri="http://schemas.openxmlformats.org/drawingml/2006/table">
            <a:tbl>
              <a:tblPr firstRow="1" firstCol="1" bandRow="1">
                <a:tableStyleId>{5940675A-B579-460E-94D1-54222C63F5DA}</a:tableStyleId>
              </a:tblPr>
              <a:tblGrid>
                <a:gridCol w="2072520">
                  <a:extLst>
                    <a:ext uri="{9D8B030D-6E8A-4147-A177-3AD203B41FA5}">
                      <a16:colId xmlns:a16="http://schemas.microsoft.com/office/drawing/2014/main" val="319323920"/>
                    </a:ext>
                  </a:extLst>
                </a:gridCol>
                <a:gridCol w="4706652">
                  <a:extLst>
                    <a:ext uri="{9D8B030D-6E8A-4147-A177-3AD203B41FA5}">
                      <a16:colId xmlns:a16="http://schemas.microsoft.com/office/drawing/2014/main" val="289651612"/>
                    </a:ext>
                  </a:extLst>
                </a:gridCol>
              </a:tblGrid>
              <a:tr h="372517">
                <a:tc>
                  <a:txBody>
                    <a:bodyPr/>
                    <a:lstStyle/>
                    <a:p>
                      <a:pPr marL="228600" marR="0" algn="ctr">
                        <a:lnSpc>
                          <a:spcPts val="1300"/>
                        </a:lnSpc>
                        <a:spcBef>
                          <a:spcPts val="300"/>
                        </a:spcBef>
                        <a:spcAft>
                          <a:spcPts val="300"/>
                        </a:spcAft>
                        <a:tabLst>
                          <a:tab pos="228600" algn="l"/>
                        </a:tabLst>
                      </a:pPr>
                      <a:r>
                        <a:rPr lang="en-CA" sz="2000" b="1" dirty="0" err="1">
                          <a:effectLst/>
                          <a:latin typeface="Times New Roman" panose="02020603050405020304" pitchFamily="18" charset="0"/>
                          <a:cs typeface="Times New Roman" panose="02020603050405020304" pitchFamily="18" charset="0"/>
                        </a:rPr>
                        <a:t>Ký</a:t>
                      </a:r>
                      <a:r>
                        <a:rPr lang="en-CA" sz="2000" b="1" dirty="0">
                          <a:effectLst/>
                          <a:latin typeface="Times New Roman" panose="02020603050405020304" pitchFamily="18" charset="0"/>
                          <a:cs typeface="Times New Roman" panose="02020603050405020304" pitchFamily="18" charset="0"/>
                        </a:rPr>
                        <a:t> </a:t>
                      </a:r>
                      <a:r>
                        <a:rPr lang="en-CA" sz="2000" b="1" dirty="0" err="1">
                          <a:effectLst/>
                          <a:latin typeface="Times New Roman" panose="02020603050405020304" pitchFamily="18" charset="0"/>
                          <a:cs typeface="Times New Roman" panose="02020603050405020304" pitchFamily="18" charset="0"/>
                        </a:rPr>
                        <a:t>hiệu</a:t>
                      </a: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ctr">
                        <a:lnSpc>
                          <a:spcPts val="1300"/>
                        </a:lnSpc>
                        <a:spcBef>
                          <a:spcPts val="300"/>
                        </a:spcBef>
                        <a:spcAft>
                          <a:spcPts val="300"/>
                        </a:spcAft>
                        <a:tabLst>
                          <a:tab pos="228600" algn="l"/>
                        </a:tabLst>
                      </a:pPr>
                      <a:r>
                        <a:rPr lang="en-CA" sz="2000" b="1" dirty="0" err="1">
                          <a:effectLst/>
                          <a:latin typeface="Times New Roman" panose="02020603050405020304" pitchFamily="18" charset="0"/>
                          <a:cs typeface="Times New Roman" panose="02020603050405020304" pitchFamily="18" charset="0"/>
                        </a:rPr>
                        <a:t>Toán</a:t>
                      </a:r>
                      <a:r>
                        <a:rPr lang="en-CA" sz="2000" b="1" dirty="0">
                          <a:effectLst/>
                          <a:latin typeface="Times New Roman" panose="02020603050405020304" pitchFamily="18" charset="0"/>
                          <a:cs typeface="Times New Roman" panose="02020603050405020304" pitchFamily="18" charset="0"/>
                        </a:rPr>
                        <a:t> </a:t>
                      </a:r>
                      <a:r>
                        <a:rPr lang="en-CA" sz="2000" b="1" dirty="0" err="1">
                          <a:effectLst/>
                          <a:latin typeface="Times New Roman" panose="02020603050405020304" pitchFamily="18" charset="0"/>
                          <a:cs typeface="Times New Roman" panose="02020603050405020304" pitchFamily="18" charset="0"/>
                        </a:rPr>
                        <a:t>tử</a:t>
                      </a: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2893819552"/>
                  </a:ext>
                </a:extLst>
              </a:tr>
              <a:tr h="372517">
                <a:tc>
                  <a:txBody>
                    <a:bodyPr/>
                    <a:lstStyle/>
                    <a:p>
                      <a:pPr marL="228600" marR="0" algn="ctr">
                        <a:lnSpc>
                          <a:spcPts val="1300"/>
                        </a:lnSpc>
                        <a:spcBef>
                          <a:spcPts val="300"/>
                        </a:spcBef>
                        <a:spcAft>
                          <a:spcPts val="300"/>
                        </a:spcAft>
                        <a:tabLst>
                          <a:tab pos="228600" algn="l"/>
                        </a:tabLst>
                      </a:pPr>
                      <a:r>
                        <a:rPr lang="en-CA" sz="1800" dirty="0">
                          <a:effectLst/>
                          <a:latin typeface="Times New Roman" panose="02020603050405020304" pitchFamily="18" charset="0"/>
                          <a:cs typeface="Times New Roman" panose="02020603050405020304" pitchFamily="18" charset="0"/>
                        </a:rPr>
                        <a: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just">
                        <a:lnSpc>
                          <a:spcPts val="1300"/>
                        </a:lnSpc>
                        <a:spcBef>
                          <a:spcPts val="300"/>
                        </a:spcBef>
                        <a:spcAft>
                          <a:spcPts val="300"/>
                        </a:spcAft>
                        <a:tabLst>
                          <a:tab pos="228600" algn="l"/>
                        </a:tabLst>
                      </a:pPr>
                      <a:r>
                        <a:rPr lang="en-CA" sz="1800" dirty="0" err="1">
                          <a:effectLst/>
                          <a:latin typeface="Times New Roman" panose="02020603050405020304" pitchFamily="18" charset="0"/>
                          <a:cs typeface="Times New Roman" panose="02020603050405020304" pitchFamily="18" charset="0"/>
                        </a:rPr>
                        <a:t>Phép</a:t>
                      </a:r>
                      <a:r>
                        <a:rPr lang="en-CA" sz="1800" dirty="0">
                          <a:effectLst/>
                          <a:latin typeface="Times New Roman" panose="02020603050405020304" pitchFamily="18" charset="0"/>
                          <a:cs typeface="Times New Roman" panose="02020603050405020304" pitchFamily="18" charset="0"/>
                        </a:rPr>
                        <a:t> </a:t>
                      </a:r>
                      <a:r>
                        <a:rPr lang="en-CA" sz="1800" dirty="0" err="1">
                          <a:effectLst/>
                          <a:latin typeface="Times New Roman" panose="02020603050405020304" pitchFamily="18" charset="0"/>
                          <a:cs typeface="Times New Roman" panose="02020603050405020304" pitchFamily="18" charset="0"/>
                        </a:rPr>
                        <a:t>lũy</a:t>
                      </a:r>
                      <a:r>
                        <a:rPr lang="en-CA" sz="1800" dirty="0">
                          <a:effectLst/>
                          <a:latin typeface="Times New Roman" panose="02020603050405020304" pitchFamily="18" charset="0"/>
                          <a:cs typeface="Times New Roman" panose="02020603050405020304" pitchFamily="18" charset="0"/>
                        </a:rPr>
                        <a:t> </a:t>
                      </a:r>
                      <a:r>
                        <a:rPr lang="en-CA" sz="1800" dirty="0" err="1">
                          <a:effectLst/>
                          <a:latin typeface="Times New Roman" panose="02020603050405020304" pitchFamily="18" charset="0"/>
                          <a:cs typeface="Times New Roman" panose="02020603050405020304" pitchFamily="18" charset="0"/>
                        </a:rPr>
                        <a:t>thừa</a:t>
                      </a:r>
                      <a:r>
                        <a:rPr lang="en-CA" sz="1800" dirty="0">
                          <a:effectLst/>
                          <a:latin typeface="Times New Roman" panose="02020603050405020304" pitchFamily="18" charset="0"/>
                          <a:cs typeface="Times New Roman" panose="02020603050405020304" pitchFamily="18" charset="0"/>
                        </a:rPr>
                        <a:t> (Exponentiation)</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2240435727"/>
                  </a:ext>
                </a:extLst>
              </a:tr>
              <a:tr h="372517">
                <a:tc>
                  <a:txBody>
                    <a:bodyPr/>
                    <a:lstStyle/>
                    <a:p>
                      <a:pPr marL="228600" marR="0" algn="ctr">
                        <a:lnSpc>
                          <a:spcPts val="1300"/>
                        </a:lnSpc>
                        <a:spcBef>
                          <a:spcPts val="300"/>
                        </a:spcBef>
                        <a:spcAft>
                          <a:spcPts val="300"/>
                        </a:spcAft>
                        <a:tabLst>
                          <a:tab pos="228600" algn="l"/>
                        </a:tabLst>
                      </a:pPr>
                      <a:r>
                        <a:rPr lang="en-CA" sz="1800" dirty="0">
                          <a:effectLst/>
                          <a:latin typeface="Times New Roman" panose="02020603050405020304" pitchFamily="18" charset="0"/>
                          <a:cs typeface="Times New Roman" panose="02020603050405020304" pitchFamily="18" charset="0"/>
                        </a:rPr>
                        <a: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just">
                        <a:lnSpc>
                          <a:spcPts val="1300"/>
                        </a:lnSpc>
                        <a:spcBef>
                          <a:spcPts val="300"/>
                        </a:spcBef>
                        <a:spcAft>
                          <a:spcPts val="300"/>
                        </a:spcAft>
                        <a:tabLst>
                          <a:tab pos="228600" algn="l"/>
                        </a:tabLst>
                      </a:pPr>
                      <a:r>
                        <a:rPr lang="en-CA" sz="1800" dirty="0" err="1">
                          <a:effectLst/>
                          <a:latin typeface="Times New Roman" panose="02020603050405020304" pitchFamily="18" charset="0"/>
                          <a:cs typeface="Times New Roman" panose="02020603050405020304" pitchFamily="18" charset="0"/>
                        </a:rPr>
                        <a:t>Phép</a:t>
                      </a:r>
                      <a:r>
                        <a:rPr lang="en-CA" sz="1800" dirty="0">
                          <a:effectLst/>
                          <a:latin typeface="Times New Roman" panose="02020603050405020304" pitchFamily="18" charset="0"/>
                          <a:cs typeface="Times New Roman" panose="02020603050405020304" pitchFamily="18" charset="0"/>
                        </a:rPr>
                        <a:t> </a:t>
                      </a:r>
                      <a:r>
                        <a:rPr lang="en-CA" sz="1800" dirty="0" err="1">
                          <a:effectLst/>
                          <a:latin typeface="Times New Roman" panose="02020603050405020304" pitchFamily="18" charset="0"/>
                          <a:cs typeface="Times New Roman" panose="02020603050405020304" pitchFamily="18" charset="0"/>
                        </a:rPr>
                        <a:t>nhân</a:t>
                      </a:r>
                      <a:r>
                        <a:rPr lang="en-CA" sz="1800" dirty="0">
                          <a:effectLst/>
                          <a:latin typeface="Times New Roman" panose="02020603050405020304" pitchFamily="18" charset="0"/>
                          <a:cs typeface="Times New Roman" panose="02020603050405020304" pitchFamily="18" charset="0"/>
                        </a:rPr>
                        <a:t> (Multiplication)</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3884234368"/>
                  </a:ext>
                </a:extLst>
              </a:tr>
              <a:tr h="372517">
                <a:tc>
                  <a:txBody>
                    <a:bodyPr/>
                    <a:lstStyle/>
                    <a:p>
                      <a:pPr marL="228600" marR="0" algn="ctr">
                        <a:lnSpc>
                          <a:spcPts val="1300"/>
                        </a:lnSpc>
                        <a:spcBef>
                          <a:spcPts val="300"/>
                        </a:spcBef>
                        <a:spcAft>
                          <a:spcPts val="300"/>
                        </a:spcAft>
                        <a:tabLst>
                          <a:tab pos="228600" algn="l"/>
                        </a:tabLst>
                      </a:pPr>
                      <a:r>
                        <a:rPr lang="en-CA" sz="1800">
                          <a:effectLst/>
                          <a:latin typeface="Times New Roman" panose="02020603050405020304" pitchFamily="18" charset="0"/>
                          <a:cs typeface="Times New Roman" panose="02020603050405020304" pitchFamily="18" charset="0"/>
                        </a:rPr>
                        <a:t>/</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just">
                        <a:lnSpc>
                          <a:spcPts val="1300"/>
                        </a:lnSpc>
                        <a:spcBef>
                          <a:spcPts val="300"/>
                        </a:spcBef>
                        <a:spcAft>
                          <a:spcPts val="300"/>
                        </a:spcAft>
                        <a:tabLst>
                          <a:tab pos="228600" algn="l"/>
                        </a:tabLst>
                      </a:pPr>
                      <a:r>
                        <a:rPr lang="en-CA" sz="1800" dirty="0" err="1">
                          <a:effectLst/>
                          <a:latin typeface="Times New Roman" panose="02020603050405020304" pitchFamily="18" charset="0"/>
                          <a:cs typeface="Times New Roman" panose="02020603050405020304" pitchFamily="18" charset="0"/>
                        </a:rPr>
                        <a:t>Phép</a:t>
                      </a:r>
                      <a:r>
                        <a:rPr lang="en-CA" sz="1800" dirty="0">
                          <a:effectLst/>
                          <a:latin typeface="Times New Roman" panose="02020603050405020304" pitchFamily="18" charset="0"/>
                          <a:cs typeface="Times New Roman" panose="02020603050405020304" pitchFamily="18" charset="0"/>
                        </a:rPr>
                        <a:t> chia (Division)</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1498339004"/>
                  </a:ext>
                </a:extLst>
              </a:tr>
              <a:tr h="372517">
                <a:tc>
                  <a:txBody>
                    <a:bodyPr/>
                    <a:lstStyle/>
                    <a:p>
                      <a:pPr marL="228600" marR="0" algn="ctr">
                        <a:lnSpc>
                          <a:spcPts val="1300"/>
                        </a:lnSpc>
                        <a:spcBef>
                          <a:spcPts val="300"/>
                        </a:spcBef>
                        <a:spcAft>
                          <a:spcPts val="300"/>
                        </a:spcAft>
                        <a:tabLst>
                          <a:tab pos="228600" algn="l"/>
                        </a:tabLst>
                      </a:pPr>
                      <a:r>
                        <a:rPr lang="en-CA" sz="1800">
                          <a:effectLst/>
                          <a:latin typeface="Times New Roman" panose="02020603050405020304" pitchFamily="18" charset="0"/>
                          <a:cs typeface="Times New Roman" panose="02020603050405020304" pitchFamily="18" charset="0"/>
                        </a:rPr>
                        <a:t>+</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just">
                        <a:lnSpc>
                          <a:spcPts val="1300"/>
                        </a:lnSpc>
                        <a:spcBef>
                          <a:spcPts val="300"/>
                        </a:spcBef>
                        <a:spcAft>
                          <a:spcPts val="300"/>
                        </a:spcAft>
                        <a:tabLst>
                          <a:tab pos="228600" algn="l"/>
                        </a:tabLst>
                      </a:pPr>
                      <a:r>
                        <a:rPr lang="en-CA" sz="1800" dirty="0" err="1">
                          <a:effectLst/>
                          <a:latin typeface="Times New Roman" panose="02020603050405020304" pitchFamily="18" charset="0"/>
                          <a:cs typeface="Times New Roman" panose="02020603050405020304" pitchFamily="18" charset="0"/>
                        </a:rPr>
                        <a:t>Phép</a:t>
                      </a:r>
                      <a:r>
                        <a:rPr lang="en-CA" sz="1800" dirty="0">
                          <a:effectLst/>
                          <a:latin typeface="Times New Roman" panose="02020603050405020304" pitchFamily="18" charset="0"/>
                          <a:cs typeface="Times New Roman" panose="02020603050405020304" pitchFamily="18" charset="0"/>
                        </a:rPr>
                        <a:t> </a:t>
                      </a:r>
                      <a:r>
                        <a:rPr lang="en-CA" sz="1800" dirty="0" err="1">
                          <a:effectLst/>
                          <a:latin typeface="Times New Roman" panose="02020603050405020304" pitchFamily="18" charset="0"/>
                          <a:cs typeface="Times New Roman" panose="02020603050405020304" pitchFamily="18" charset="0"/>
                        </a:rPr>
                        <a:t>cộng</a:t>
                      </a:r>
                      <a:r>
                        <a:rPr lang="en-CA" sz="1800" dirty="0">
                          <a:effectLst/>
                          <a:latin typeface="Times New Roman" panose="02020603050405020304" pitchFamily="18" charset="0"/>
                          <a:cs typeface="Times New Roman" panose="02020603050405020304" pitchFamily="18" charset="0"/>
                        </a:rPr>
                        <a:t> (Addition)</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906335180"/>
                  </a:ext>
                </a:extLst>
              </a:tr>
              <a:tr h="372517">
                <a:tc>
                  <a:txBody>
                    <a:bodyPr/>
                    <a:lstStyle/>
                    <a:p>
                      <a:pPr marL="228600" marR="0" algn="ctr">
                        <a:lnSpc>
                          <a:spcPts val="1300"/>
                        </a:lnSpc>
                        <a:spcBef>
                          <a:spcPts val="300"/>
                        </a:spcBef>
                        <a:spcAft>
                          <a:spcPts val="300"/>
                        </a:spcAft>
                        <a:tabLst>
                          <a:tab pos="228600" algn="l"/>
                        </a:tabLst>
                      </a:pPr>
                      <a:r>
                        <a:rPr lang="en-CA" sz="1800">
                          <a:effectLst/>
                          <a:latin typeface="Times New Roman" panose="02020603050405020304" pitchFamily="18" charset="0"/>
                          <a:cs typeface="Times New Roman" panose="02020603050405020304" pitchFamily="18" charset="0"/>
                        </a:rPr>
                        <a:t>-</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just">
                        <a:lnSpc>
                          <a:spcPts val="1300"/>
                        </a:lnSpc>
                        <a:spcBef>
                          <a:spcPts val="300"/>
                        </a:spcBef>
                        <a:spcAft>
                          <a:spcPts val="300"/>
                        </a:spcAft>
                        <a:tabLst>
                          <a:tab pos="228600" algn="l"/>
                        </a:tabLst>
                      </a:pPr>
                      <a:r>
                        <a:rPr lang="en-CA" sz="1800" dirty="0" err="1">
                          <a:effectLst/>
                          <a:latin typeface="Times New Roman" panose="02020603050405020304" pitchFamily="18" charset="0"/>
                          <a:cs typeface="Times New Roman" panose="02020603050405020304" pitchFamily="18" charset="0"/>
                        </a:rPr>
                        <a:t>Phép</a:t>
                      </a:r>
                      <a:r>
                        <a:rPr lang="en-CA" sz="1800" dirty="0">
                          <a:effectLst/>
                          <a:latin typeface="Times New Roman" panose="02020603050405020304" pitchFamily="18" charset="0"/>
                          <a:cs typeface="Times New Roman" panose="02020603050405020304" pitchFamily="18" charset="0"/>
                        </a:rPr>
                        <a:t> </a:t>
                      </a:r>
                      <a:r>
                        <a:rPr lang="en-CA" sz="1800" dirty="0" err="1">
                          <a:effectLst/>
                          <a:latin typeface="Times New Roman" panose="02020603050405020304" pitchFamily="18" charset="0"/>
                          <a:cs typeface="Times New Roman" panose="02020603050405020304" pitchFamily="18" charset="0"/>
                        </a:rPr>
                        <a:t>trừ</a:t>
                      </a:r>
                      <a:r>
                        <a:rPr lang="en-CA" sz="1800" dirty="0">
                          <a:effectLst/>
                          <a:latin typeface="Times New Roman" panose="02020603050405020304" pitchFamily="18" charset="0"/>
                          <a:cs typeface="Times New Roman" panose="02020603050405020304" pitchFamily="18" charset="0"/>
                        </a:rPr>
                        <a:t> (Subtraction)</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2571159056"/>
                  </a:ext>
                </a:extLst>
              </a:tr>
            </a:tbl>
          </a:graphicData>
        </a:graphic>
      </p:graphicFrame>
    </p:spTree>
    <p:extLst>
      <p:ext uri="{BB962C8B-B14F-4D97-AF65-F5344CB8AC3E}">
        <p14:creationId xmlns:p14="http://schemas.microsoft.com/office/powerpoint/2010/main" val="132852145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Sử</a:t>
            </a:r>
            <a:r>
              <a:rPr lang="en-US" dirty="0"/>
              <a:t> </a:t>
            </a:r>
            <a:r>
              <a:rPr lang="en-US" dirty="0" err="1"/>
              <a:t>dụng</a:t>
            </a:r>
            <a:r>
              <a:rPr lang="en-US" dirty="0"/>
              <a:t> </a:t>
            </a:r>
            <a:r>
              <a:rPr lang="en-US" dirty="0" err="1"/>
              <a:t>công</a:t>
            </a:r>
            <a:r>
              <a:rPr lang="en-US" dirty="0"/>
              <a:t> </a:t>
            </a:r>
            <a:r>
              <a:rPr lang="en-US" dirty="0" err="1"/>
              <a:t>thức</a:t>
            </a:r>
            <a:endParaRPr lang="en-US" dirty="0"/>
          </a:p>
        </p:txBody>
      </p:sp>
      <p:sp>
        <p:nvSpPr>
          <p:cNvPr id="3" name="Content Placeholder 2"/>
          <p:cNvSpPr>
            <a:spLocks noGrp="1"/>
          </p:cNvSpPr>
          <p:nvPr>
            <p:ph type="body" sz="quarter" idx="13"/>
          </p:nvPr>
        </p:nvSpPr>
        <p:spPr>
          <a:xfrm>
            <a:off x="457200" y="925417"/>
            <a:ext cx="8229600" cy="3627533"/>
          </a:xfrm>
        </p:spPr>
        <p:txBody>
          <a:bodyPr anchor="t"/>
          <a:lstStyle/>
          <a:p>
            <a:pPr algn="just"/>
            <a:r>
              <a:rPr lang="pt-BR" dirty="0"/>
              <a:t>Các toán tử toán học (tt)</a:t>
            </a:r>
          </a:p>
          <a:p>
            <a:pPr lvl="1" algn="just"/>
            <a:r>
              <a:rPr lang="en-US" dirty="0"/>
              <a:t>D</a:t>
            </a:r>
            <a:r>
              <a:rPr lang="vi-VN" dirty="0"/>
              <a:t>ùng những ký hiệu chuẩn để thay đổi độ ưu tiên (Precedence level) </a:t>
            </a:r>
            <a:r>
              <a:rPr lang="en-US" dirty="0"/>
              <a:t>t</a:t>
            </a:r>
            <a:r>
              <a:rPr lang="vi-VN" dirty="0"/>
              <a:t>rong công thức,</a:t>
            </a:r>
            <a:endParaRPr lang="en-US" dirty="0"/>
          </a:p>
          <a:p>
            <a:pPr lvl="1" algn="just"/>
            <a:r>
              <a:rPr lang="en-US" dirty="0" err="1"/>
              <a:t>Độ</a:t>
            </a:r>
            <a:r>
              <a:rPr lang="en-US" dirty="0"/>
              <a:t> </a:t>
            </a:r>
            <a:r>
              <a:rPr lang="vi-VN" dirty="0"/>
              <a:t>ư</a:t>
            </a:r>
            <a:r>
              <a:rPr lang="en-US" dirty="0"/>
              <a:t>u </a:t>
            </a:r>
            <a:r>
              <a:rPr lang="en-US" dirty="0" err="1"/>
              <a:t>tiên</a:t>
            </a:r>
            <a:r>
              <a:rPr lang="vi-VN" dirty="0"/>
              <a:t> của phép toán theo thứ tự như sau:</a:t>
            </a:r>
          </a:p>
        </p:txBody>
      </p:sp>
      <p:sp>
        <p:nvSpPr>
          <p:cNvPr id="4" name="Date Placeholder 3"/>
          <p:cNvSpPr>
            <a:spLocks noGrp="1"/>
          </p:cNvSpPr>
          <p:nvPr>
            <p:ph type="dt" sz="half" idx="14"/>
          </p:nvPr>
        </p:nvSpPr>
        <p:spPr/>
        <p:txBody>
          <a:bodyPr/>
          <a:lstStyle/>
          <a:p>
            <a:fld id="{C0036E63-7EE7-4982-8B87-1AF2F239207E}" type="datetime1">
              <a:rPr lang="en-US" smtClean="0"/>
              <a:t>8/23/2019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11</a:t>
            </a:fld>
            <a:endParaRPr lang="en-US"/>
          </a:p>
        </p:txBody>
      </p:sp>
      <p:graphicFrame>
        <p:nvGraphicFramePr>
          <p:cNvPr id="8" name="Table 7">
            <a:extLst>
              <a:ext uri="{FF2B5EF4-FFF2-40B4-BE49-F238E27FC236}">
                <a16:creationId xmlns:a16="http://schemas.microsoft.com/office/drawing/2014/main" id="{A6CEC1E3-E14C-4138-9922-964D97332C95}"/>
              </a:ext>
            </a:extLst>
          </p:cNvPr>
          <p:cNvGraphicFramePr>
            <a:graphicFrameLocks noGrp="1"/>
          </p:cNvGraphicFramePr>
          <p:nvPr>
            <p:extLst>
              <p:ext uri="{D42A27DB-BD31-4B8C-83A1-F6EECF244321}">
                <p14:modId xmlns:p14="http://schemas.microsoft.com/office/powerpoint/2010/main" val="1926897715"/>
              </p:ext>
            </p:extLst>
          </p:nvPr>
        </p:nvGraphicFramePr>
        <p:xfrm>
          <a:off x="1773873" y="2571750"/>
          <a:ext cx="5596254" cy="2087466"/>
        </p:xfrm>
        <a:graphic>
          <a:graphicData uri="http://schemas.openxmlformats.org/drawingml/2006/table">
            <a:tbl>
              <a:tblPr firstRow="1" firstCol="1" bandRow="1">
                <a:tableStyleId>{5940675A-B579-460E-94D1-54222C63F5DA}</a:tableStyleId>
              </a:tblPr>
              <a:tblGrid>
                <a:gridCol w="1502796">
                  <a:extLst>
                    <a:ext uri="{9D8B030D-6E8A-4147-A177-3AD203B41FA5}">
                      <a16:colId xmlns:a16="http://schemas.microsoft.com/office/drawing/2014/main" val="2452902957"/>
                    </a:ext>
                  </a:extLst>
                </a:gridCol>
                <a:gridCol w="2046729">
                  <a:extLst>
                    <a:ext uri="{9D8B030D-6E8A-4147-A177-3AD203B41FA5}">
                      <a16:colId xmlns:a16="http://schemas.microsoft.com/office/drawing/2014/main" val="1804236438"/>
                    </a:ext>
                  </a:extLst>
                </a:gridCol>
                <a:gridCol w="2046729">
                  <a:extLst>
                    <a:ext uri="{9D8B030D-6E8A-4147-A177-3AD203B41FA5}">
                      <a16:colId xmlns:a16="http://schemas.microsoft.com/office/drawing/2014/main" val="3012229979"/>
                    </a:ext>
                  </a:extLst>
                </a:gridCol>
              </a:tblGrid>
              <a:tr h="347911">
                <a:tc>
                  <a:txBody>
                    <a:bodyPr/>
                    <a:lstStyle/>
                    <a:p>
                      <a:pPr marL="228600" marR="0" algn="ctr">
                        <a:lnSpc>
                          <a:spcPts val="1300"/>
                        </a:lnSpc>
                        <a:spcBef>
                          <a:spcPts val="300"/>
                        </a:spcBef>
                        <a:spcAft>
                          <a:spcPts val="300"/>
                        </a:spcAft>
                        <a:tabLst>
                          <a:tab pos="228600" algn="l"/>
                        </a:tabLst>
                      </a:pPr>
                      <a:r>
                        <a:rPr lang="en-CA" sz="2000" b="1" dirty="0" err="1">
                          <a:effectLst/>
                          <a:latin typeface="Times New Roman" panose="02020603050405020304" pitchFamily="18" charset="0"/>
                          <a:cs typeface="Times New Roman" panose="02020603050405020304" pitchFamily="18" charset="0"/>
                        </a:rPr>
                        <a:t>Độ</a:t>
                      </a:r>
                      <a:r>
                        <a:rPr lang="en-CA" sz="2000" b="1" dirty="0">
                          <a:effectLst/>
                          <a:latin typeface="Times New Roman" panose="02020603050405020304" pitchFamily="18" charset="0"/>
                          <a:cs typeface="Times New Roman" panose="02020603050405020304" pitchFamily="18" charset="0"/>
                        </a:rPr>
                        <a:t> </a:t>
                      </a:r>
                      <a:r>
                        <a:rPr lang="en-CA" sz="2000" b="1" dirty="0" err="1">
                          <a:effectLst/>
                          <a:latin typeface="Times New Roman" panose="02020603050405020304" pitchFamily="18" charset="0"/>
                          <a:cs typeface="Times New Roman" panose="02020603050405020304" pitchFamily="18" charset="0"/>
                        </a:rPr>
                        <a:t>ưu</a:t>
                      </a:r>
                      <a:r>
                        <a:rPr lang="en-CA" sz="2000" b="1" dirty="0">
                          <a:effectLst/>
                          <a:latin typeface="Times New Roman" panose="02020603050405020304" pitchFamily="18" charset="0"/>
                          <a:cs typeface="Times New Roman" panose="02020603050405020304" pitchFamily="18" charset="0"/>
                        </a:rPr>
                        <a:t> </a:t>
                      </a:r>
                      <a:r>
                        <a:rPr lang="en-CA" sz="2000" b="1" dirty="0" err="1">
                          <a:effectLst/>
                          <a:latin typeface="Times New Roman" panose="02020603050405020304" pitchFamily="18" charset="0"/>
                          <a:cs typeface="Times New Roman" panose="02020603050405020304" pitchFamily="18" charset="0"/>
                        </a:rPr>
                        <a:t>tiên</a:t>
                      </a: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ctr">
                        <a:lnSpc>
                          <a:spcPts val="1300"/>
                        </a:lnSpc>
                        <a:spcBef>
                          <a:spcPts val="300"/>
                        </a:spcBef>
                        <a:spcAft>
                          <a:spcPts val="300"/>
                        </a:spcAft>
                        <a:tabLst>
                          <a:tab pos="228600" algn="l"/>
                        </a:tabLst>
                      </a:pPr>
                      <a:r>
                        <a:rPr lang="en-CA" sz="2000" b="1" dirty="0" err="1">
                          <a:effectLst/>
                          <a:latin typeface="Times New Roman" panose="02020603050405020304" pitchFamily="18" charset="0"/>
                          <a:cs typeface="Times New Roman" panose="02020603050405020304" pitchFamily="18" charset="0"/>
                        </a:rPr>
                        <a:t>Ký</a:t>
                      </a:r>
                      <a:r>
                        <a:rPr lang="en-CA" sz="2000" b="1" dirty="0">
                          <a:effectLst/>
                          <a:latin typeface="Times New Roman" panose="02020603050405020304" pitchFamily="18" charset="0"/>
                          <a:cs typeface="Times New Roman" panose="02020603050405020304" pitchFamily="18" charset="0"/>
                        </a:rPr>
                        <a:t> </a:t>
                      </a:r>
                      <a:r>
                        <a:rPr lang="en-CA" sz="2000" b="1" dirty="0" err="1">
                          <a:effectLst/>
                          <a:latin typeface="Times New Roman" panose="02020603050405020304" pitchFamily="18" charset="0"/>
                          <a:cs typeface="Times New Roman" panose="02020603050405020304" pitchFamily="18" charset="0"/>
                        </a:rPr>
                        <a:t>hiệu</a:t>
                      </a: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ctr">
                        <a:lnSpc>
                          <a:spcPts val="1300"/>
                        </a:lnSpc>
                        <a:spcBef>
                          <a:spcPts val="300"/>
                        </a:spcBef>
                        <a:spcAft>
                          <a:spcPts val="300"/>
                        </a:spcAft>
                        <a:tabLst>
                          <a:tab pos="228600" algn="l"/>
                        </a:tabLst>
                      </a:pPr>
                      <a:r>
                        <a:rPr lang="en-CA" sz="2000" b="1" dirty="0" err="1">
                          <a:effectLst/>
                          <a:latin typeface="Times New Roman" panose="02020603050405020304" pitchFamily="18" charset="0"/>
                          <a:cs typeface="Times New Roman" panose="02020603050405020304" pitchFamily="18" charset="0"/>
                        </a:rPr>
                        <a:t>Ví</a:t>
                      </a:r>
                      <a:r>
                        <a:rPr lang="en-CA" sz="2000" b="1" dirty="0">
                          <a:effectLst/>
                          <a:latin typeface="Times New Roman" panose="02020603050405020304" pitchFamily="18" charset="0"/>
                          <a:cs typeface="Times New Roman" panose="02020603050405020304" pitchFamily="18" charset="0"/>
                        </a:rPr>
                        <a:t> </a:t>
                      </a:r>
                      <a:r>
                        <a:rPr lang="en-CA" sz="2000" b="1" dirty="0" err="1">
                          <a:effectLst/>
                          <a:latin typeface="Times New Roman" panose="02020603050405020304" pitchFamily="18" charset="0"/>
                          <a:cs typeface="Times New Roman" panose="02020603050405020304" pitchFamily="18" charset="0"/>
                        </a:rPr>
                        <a:t>dụ</a:t>
                      </a: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3539088706"/>
                  </a:ext>
                </a:extLst>
              </a:tr>
              <a:tr h="347911">
                <a:tc>
                  <a:txBody>
                    <a:bodyPr/>
                    <a:lstStyle/>
                    <a:p>
                      <a:pPr marL="228600" marR="0" algn="ctr">
                        <a:lnSpc>
                          <a:spcPts val="1300"/>
                        </a:lnSpc>
                        <a:spcBef>
                          <a:spcPts val="300"/>
                        </a:spcBef>
                        <a:spcAft>
                          <a:spcPts val="300"/>
                        </a:spcAft>
                        <a:tabLst>
                          <a:tab pos="228600" algn="l"/>
                        </a:tabLst>
                      </a:pPr>
                      <a:r>
                        <a:rPr lang="en-CA" sz="1800">
                          <a:effectLst/>
                          <a:latin typeface="Times New Roman" panose="02020603050405020304" pitchFamily="18" charset="0"/>
                          <a:cs typeface="Times New Roman" panose="02020603050405020304" pitchFamily="18" charset="0"/>
                        </a:rPr>
                        <a:t>1</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just">
                        <a:lnSpc>
                          <a:spcPts val="1300"/>
                        </a:lnSpc>
                        <a:spcBef>
                          <a:spcPts val="300"/>
                        </a:spcBef>
                        <a:spcAft>
                          <a:spcPts val="300"/>
                        </a:spcAft>
                        <a:tabLst>
                          <a:tab pos="228600" algn="l"/>
                        </a:tabLst>
                      </a:pPr>
                      <a:r>
                        <a:rPr lang="en-CA" sz="1800">
                          <a:effectLst/>
                          <a:latin typeface="Times New Roman" panose="02020603050405020304" pitchFamily="18" charset="0"/>
                          <a:cs typeface="Times New Roman" panose="02020603050405020304" pitchFamily="18" charset="0"/>
                        </a:rPr>
                        <a:t>Dấu ngoặc</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just">
                        <a:lnSpc>
                          <a:spcPts val="1300"/>
                        </a:lnSpc>
                        <a:spcBef>
                          <a:spcPts val="300"/>
                        </a:spcBef>
                        <a:spcAft>
                          <a:spcPts val="300"/>
                        </a:spcAft>
                        <a:tabLst>
                          <a:tab pos="228600" algn="l"/>
                        </a:tabLst>
                      </a:pPr>
                      <a:r>
                        <a:rPr lang="en-CA" sz="1800">
                          <a:effectLst/>
                          <a:latin typeface="Times New Roman" panose="02020603050405020304" pitchFamily="18" charset="0"/>
                          <a:cs typeface="Times New Roman" panose="02020603050405020304" pitchFamily="18" charset="0"/>
                        </a:rPr>
                        <a:t>(2+3)*5 = 25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2061746121"/>
                  </a:ext>
                </a:extLst>
              </a:tr>
              <a:tr h="347911">
                <a:tc>
                  <a:txBody>
                    <a:bodyPr/>
                    <a:lstStyle/>
                    <a:p>
                      <a:pPr marL="228600" marR="0" algn="ctr">
                        <a:lnSpc>
                          <a:spcPts val="1300"/>
                        </a:lnSpc>
                        <a:spcBef>
                          <a:spcPts val="300"/>
                        </a:spcBef>
                        <a:spcAft>
                          <a:spcPts val="300"/>
                        </a:spcAft>
                        <a:tabLst>
                          <a:tab pos="228600" algn="l"/>
                        </a:tabLst>
                      </a:pPr>
                      <a:r>
                        <a:rPr lang="en-CA" sz="1800">
                          <a:effectLst/>
                          <a:latin typeface="Times New Roman" panose="02020603050405020304" pitchFamily="18" charset="0"/>
                          <a:cs typeface="Times New Roman" panose="02020603050405020304" pitchFamily="18" charset="0"/>
                        </a:rPr>
                        <a:t>2</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just">
                        <a:lnSpc>
                          <a:spcPts val="1300"/>
                        </a:lnSpc>
                        <a:spcBef>
                          <a:spcPts val="300"/>
                        </a:spcBef>
                        <a:spcAft>
                          <a:spcPts val="300"/>
                        </a:spcAft>
                        <a:tabLst>
                          <a:tab pos="228600" algn="l"/>
                        </a:tabLst>
                      </a:pPr>
                      <a:r>
                        <a:rPr lang="en-CA" sz="1800">
                          <a:effectLst/>
                          <a:latin typeface="Times New Roman" panose="02020603050405020304" pitchFamily="18" charset="0"/>
                          <a:cs typeface="Times New Roman" panose="02020603050405020304" pitchFamily="18" charset="0"/>
                        </a:rPr>
                        <a:t>Dấu âm</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just">
                        <a:lnSpc>
                          <a:spcPts val="1300"/>
                        </a:lnSpc>
                        <a:spcBef>
                          <a:spcPts val="300"/>
                        </a:spcBef>
                        <a:spcAft>
                          <a:spcPts val="300"/>
                        </a:spcAft>
                        <a:tabLst>
                          <a:tab pos="228600" algn="l"/>
                        </a:tabLst>
                      </a:pPr>
                      <a:r>
                        <a:rPr lang="en-CA" sz="1800">
                          <a:effectLst/>
                          <a:latin typeface="Times New Roman" panose="02020603050405020304" pitchFamily="18" charset="0"/>
                          <a:cs typeface="Times New Roman" panose="02020603050405020304" pitchFamily="18" charset="0"/>
                        </a:rPr>
                        <a:t>5+-3 = 2</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626434268"/>
                  </a:ext>
                </a:extLst>
              </a:tr>
              <a:tr h="347911">
                <a:tc>
                  <a:txBody>
                    <a:bodyPr/>
                    <a:lstStyle/>
                    <a:p>
                      <a:pPr marL="228600" marR="0" algn="ctr">
                        <a:lnSpc>
                          <a:spcPts val="1300"/>
                        </a:lnSpc>
                        <a:spcBef>
                          <a:spcPts val="300"/>
                        </a:spcBef>
                        <a:spcAft>
                          <a:spcPts val="300"/>
                        </a:spcAft>
                        <a:tabLst>
                          <a:tab pos="228600" algn="l"/>
                        </a:tabLst>
                      </a:pPr>
                      <a:r>
                        <a:rPr lang="en-CA" sz="1800">
                          <a:effectLst/>
                          <a:latin typeface="Times New Roman" panose="02020603050405020304" pitchFamily="18" charset="0"/>
                          <a:cs typeface="Times New Roman" panose="02020603050405020304" pitchFamily="18" charset="0"/>
                        </a:rPr>
                        <a:t>3</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just">
                        <a:lnSpc>
                          <a:spcPts val="1300"/>
                        </a:lnSpc>
                        <a:spcBef>
                          <a:spcPts val="300"/>
                        </a:spcBef>
                        <a:spcAft>
                          <a:spcPts val="300"/>
                        </a:spcAft>
                        <a:tabLst>
                          <a:tab pos="228600" algn="l"/>
                        </a:tabLst>
                      </a:pPr>
                      <a:r>
                        <a:rPr lang="en-CA" sz="1800">
                          <a:effectLst/>
                          <a:latin typeface="Times New Roman" panose="02020603050405020304" pitchFamily="18" charset="0"/>
                          <a:cs typeface="Times New Roman" panose="02020603050405020304" pitchFamily="18" charset="0"/>
                        </a:rPr>
                        <a:t>Phép lũy thừa</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just">
                        <a:lnSpc>
                          <a:spcPts val="1300"/>
                        </a:lnSpc>
                        <a:spcBef>
                          <a:spcPts val="300"/>
                        </a:spcBef>
                        <a:spcAft>
                          <a:spcPts val="300"/>
                        </a:spcAft>
                        <a:tabLst>
                          <a:tab pos="228600" algn="l"/>
                        </a:tabLst>
                      </a:pPr>
                      <a:r>
                        <a:rPr lang="en-CA" sz="1800">
                          <a:effectLst/>
                          <a:latin typeface="Times New Roman" panose="02020603050405020304" pitchFamily="18" charset="0"/>
                          <a:cs typeface="Times New Roman" panose="02020603050405020304" pitchFamily="18" charset="0"/>
                        </a:rPr>
                        <a:t>5*2^3 = 40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1488763026"/>
                  </a:ext>
                </a:extLst>
              </a:tr>
              <a:tr h="347911">
                <a:tc>
                  <a:txBody>
                    <a:bodyPr/>
                    <a:lstStyle/>
                    <a:p>
                      <a:pPr marL="228600" marR="0" algn="ctr">
                        <a:lnSpc>
                          <a:spcPts val="1300"/>
                        </a:lnSpc>
                        <a:spcBef>
                          <a:spcPts val="300"/>
                        </a:spcBef>
                        <a:spcAft>
                          <a:spcPts val="300"/>
                        </a:spcAft>
                        <a:tabLst>
                          <a:tab pos="228600" algn="l"/>
                        </a:tabLst>
                      </a:pPr>
                      <a:r>
                        <a:rPr lang="en-CA" sz="1800">
                          <a:effectLst/>
                          <a:latin typeface="Times New Roman" panose="02020603050405020304" pitchFamily="18" charset="0"/>
                          <a:cs typeface="Times New Roman" panose="02020603050405020304" pitchFamily="18" charset="0"/>
                        </a:rPr>
                        <a:t>4</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just">
                        <a:lnSpc>
                          <a:spcPts val="1300"/>
                        </a:lnSpc>
                        <a:spcBef>
                          <a:spcPts val="300"/>
                        </a:spcBef>
                        <a:spcAft>
                          <a:spcPts val="300"/>
                        </a:spcAft>
                        <a:tabLst>
                          <a:tab pos="228600" algn="l"/>
                        </a:tabLst>
                      </a:pPr>
                      <a:r>
                        <a:rPr lang="en-CA" sz="1800">
                          <a:effectLst/>
                          <a:latin typeface="Times New Roman" panose="02020603050405020304" pitchFamily="18" charset="0"/>
                          <a:cs typeface="Times New Roman" panose="02020603050405020304" pitchFamily="18" charset="0"/>
                        </a:rPr>
                        <a:t>Phép nhân/chia</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just">
                        <a:lnSpc>
                          <a:spcPts val="1300"/>
                        </a:lnSpc>
                        <a:spcBef>
                          <a:spcPts val="300"/>
                        </a:spcBef>
                        <a:spcAft>
                          <a:spcPts val="300"/>
                        </a:spcAft>
                        <a:tabLst>
                          <a:tab pos="228600" algn="l"/>
                        </a:tabLst>
                      </a:pPr>
                      <a:r>
                        <a:rPr lang="en-CA" sz="1800">
                          <a:effectLst/>
                          <a:latin typeface="Times New Roman" panose="02020603050405020304" pitchFamily="18" charset="0"/>
                          <a:cs typeface="Times New Roman" panose="02020603050405020304" pitchFamily="18" charset="0"/>
                        </a:rPr>
                        <a:t>2+3*2-1/2 =  7.5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2419002525"/>
                  </a:ext>
                </a:extLst>
              </a:tr>
              <a:tr h="347911">
                <a:tc>
                  <a:txBody>
                    <a:bodyPr/>
                    <a:lstStyle/>
                    <a:p>
                      <a:pPr marL="228600" marR="0" algn="ctr">
                        <a:lnSpc>
                          <a:spcPts val="1300"/>
                        </a:lnSpc>
                        <a:spcBef>
                          <a:spcPts val="300"/>
                        </a:spcBef>
                        <a:spcAft>
                          <a:spcPts val="300"/>
                        </a:spcAft>
                        <a:tabLst>
                          <a:tab pos="228600" algn="l"/>
                        </a:tabLst>
                      </a:pPr>
                      <a:r>
                        <a:rPr lang="en-CA" sz="1800">
                          <a:effectLst/>
                          <a:latin typeface="Times New Roman" panose="02020603050405020304" pitchFamily="18" charset="0"/>
                          <a:cs typeface="Times New Roman" panose="02020603050405020304" pitchFamily="18" charset="0"/>
                        </a:rPr>
                        <a:t>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just">
                        <a:lnSpc>
                          <a:spcPts val="1300"/>
                        </a:lnSpc>
                        <a:spcBef>
                          <a:spcPts val="300"/>
                        </a:spcBef>
                        <a:spcAft>
                          <a:spcPts val="300"/>
                        </a:spcAft>
                        <a:tabLst>
                          <a:tab pos="228600" algn="l"/>
                        </a:tabLst>
                      </a:pPr>
                      <a:r>
                        <a:rPr lang="en-CA" sz="1800">
                          <a:effectLst/>
                          <a:latin typeface="Times New Roman" panose="02020603050405020304" pitchFamily="18" charset="0"/>
                          <a:cs typeface="Times New Roman" panose="02020603050405020304" pitchFamily="18" charset="0"/>
                        </a:rPr>
                        <a:t>Phép cộng/trừ</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just">
                        <a:lnSpc>
                          <a:spcPts val="1300"/>
                        </a:lnSpc>
                        <a:spcBef>
                          <a:spcPts val="300"/>
                        </a:spcBef>
                        <a:spcAft>
                          <a:spcPts val="300"/>
                        </a:spcAft>
                        <a:tabLst>
                          <a:tab pos="228600" algn="l"/>
                        </a:tabLst>
                      </a:pPr>
                      <a:r>
                        <a:rPr lang="en-CA" sz="1800" dirty="0">
                          <a:effectLst/>
                          <a:latin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1517794061"/>
                  </a:ext>
                </a:extLst>
              </a:tr>
            </a:tbl>
          </a:graphicData>
        </a:graphic>
      </p:graphicFrame>
    </p:spTree>
    <p:extLst>
      <p:ext uri="{BB962C8B-B14F-4D97-AF65-F5344CB8AC3E}">
        <p14:creationId xmlns:p14="http://schemas.microsoft.com/office/powerpoint/2010/main" val="163011164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Sử</a:t>
            </a:r>
            <a:r>
              <a:rPr lang="en-US" dirty="0"/>
              <a:t> </a:t>
            </a:r>
            <a:r>
              <a:rPr lang="en-US" dirty="0" err="1"/>
              <a:t>dụng</a:t>
            </a:r>
            <a:r>
              <a:rPr lang="en-US" dirty="0"/>
              <a:t> </a:t>
            </a:r>
            <a:r>
              <a:rPr lang="en-US" dirty="0" err="1"/>
              <a:t>công</a:t>
            </a:r>
            <a:r>
              <a:rPr lang="en-US" dirty="0"/>
              <a:t> </a:t>
            </a:r>
            <a:r>
              <a:rPr lang="en-US" dirty="0" err="1"/>
              <a:t>thức</a:t>
            </a:r>
            <a:endParaRPr lang="en-US" dirty="0"/>
          </a:p>
        </p:txBody>
      </p:sp>
      <p:sp>
        <p:nvSpPr>
          <p:cNvPr id="3" name="Content Placeholder 2"/>
          <p:cNvSpPr>
            <a:spLocks noGrp="1"/>
          </p:cNvSpPr>
          <p:nvPr>
            <p:ph type="body" sz="quarter" idx="13"/>
          </p:nvPr>
        </p:nvSpPr>
        <p:spPr>
          <a:xfrm>
            <a:off x="457200" y="925417"/>
            <a:ext cx="8229600" cy="3627533"/>
          </a:xfrm>
        </p:spPr>
        <p:txBody>
          <a:bodyPr anchor="t"/>
          <a:lstStyle/>
          <a:p>
            <a:pPr algn="just"/>
            <a:r>
              <a:rPr lang="pt-BR" dirty="0"/>
              <a:t>What-If Analysis</a:t>
            </a:r>
          </a:p>
          <a:p>
            <a:pPr lvl="1" algn="just"/>
            <a:r>
              <a:rPr lang="vi-VN" dirty="0"/>
              <a:t>What-if analysis là một dạng tính toán đòi hỏi phải thực hiện hàng loạt phép tính với những thông số (Argument) khác nhau. Ví dụ</a:t>
            </a:r>
            <a:r>
              <a:rPr lang="en-US" dirty="0"/>
              <a:t>:</a:t>
            </a:r>
          </a:p>
          <a:p>
            <a:pPr lvl="2" algn="just"/>
            <a:r>
              <a:rPr lang="en-US" dirty="0"/>
              <a:t>C</a:t>
            </a:r>
            <a:r>
              <a:rPr lang="vi-VN" dirty="0"/>
              <a:t>ần vay ngân hàng một khoản tiền (Loan amount) 100000$</a:t>
            </a:r>
            <a:r>
              <a:rPr lang="en-US" dirty="0"/>
              <a:t>,</a:t>
            </a:r>
            <a:r>
              <a:rPr lang="vi-VN" dirty="0"/>
              <a:t> </a:t>
            </a:r>
            <a:endParaRPr lang="en-US" dirty="0"/>
          </a:p>
          <a:p>
            <a:pPr lvl="2" algn="just"/>
            <a:r>
              <a:rPr lang="en-US" dirty="0"/>
              <a:t>K</a:t>
            </a:r>
            <a:r>
              <a:rPr lang="vi-VN" dirty="0"/>
              <a:t>hả năng trả góp (Payment) hàng tháng dưới 1000$</a:t>
            </a:r>
            <a:r>
              <a:rPr lang="en-US" dirty="0"/>
              <a:t>,</a:t>
            </a:r>
          </a:p>
          <a:p>
            <a:pPr lvl="2" algn="just"/>
            <a:r>
              <a:rPr lang="en-US" dirty="0"/>
              <a:t>M</a:t>
            </a:r>
            <a:r>
              <a:rPr lang="vi-VN" dirty="0"/>
              <a:t>ức lãi suất (Interest rate) cho vay, </a:t>
            </a:r>
            <a:endParaRPr lang="en-US" dirty="0"/>
          </a:p>
          <a:p>
            <a:pPr lvl="2" algn="just"/>
            <a:r>
              <a:rPr lang="en-US" dirty="0" err="1"/>
              <a:t>Cần</a:t>
            </a:r>
            <a:r>
              <a:rPr lang="vi-VN" dirty="0"/>
              <a:t> xác định kỳ hạn (Term) phù hợp cho khoản vay. </a:t>
            </a:r>
          </a:p>
        </p:txBody>
      </p:sp>
      <p:sp>
        <p:nvSpPr>
          <p:cNvPr id="4" name="Date Placeholder 3"/>
          <p:cNvSpPr>
            <a:spLocks noGrp="1"/>
          </p:cNvSpPr>
          <p:nvPr>
            <p:ph type="dt" sz="half" idx="14"/>
          </p:nvPr>
        </p:nvSpPr>
        <p:spPr/>
        <p:txBody>
          <a:bodyPr/>
          <a:lstStyle/>
          <a:p>
            <a:fld id="{C0036E63-7EE7-4982-8B87-1AF2F239207E}" type="datetime1">
              <a:rPr lang="en-US" smtClean="0"/>
              <a:t>8/23/2019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12</a:t>
            </a:fld>
            <a:endParaRPr lang="en-US"/>
          </a:p>
        </p:txBody>
      </p:sp>
      <p:pic>
        <p:nvPicPr>
          <p:cNvPr id="10" name="Picture 9">
            <a:extLst>
              <a:ext uri="{FF2B5EF4-FFF2-40B4-BE49-F238E27FC236}">
                <a16:creationId xmlns:a16="http://schemas.microsoft.com/office/drawing/2014/main" id="{9A11C496-5DA8-4E19-9738-19F1F0117FE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11504" y="3640050"/>
            <a:ext cx="5120992" cy="1127214"/>
          </a:xfrm>
          <a:prstGeom prst="rect">
            <a:avLst/>
          </a:prstGeom>
          <a:ln>
            <a:solidFill>
              <a:schemeClr val="tx1"/>
            </a:solidFill>
          </a:ln>
        </p:spPr>
      </p:pic>
    </p:spTree>
    <p:extLst>
      <p:ext uri="{BB962C8B-B14F-4D97-AF65-F5344CB8AC3E}">
        <p14:creationId xmlns:p14="http://schemas.microsoft.com/office/powerpoint/2010/main" val="324521636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Sử</a:t>
            </a:r>
            <a:r>
              <a:rPr lang="en-US" dirty="0"/>
              <a:t> </a:t>
            </a:r>
            <a:r>
              <a:rPr lang="en-US" dirty="0" err="1"/>
              <a:t>dụng</a:t>
            </a:r>
            <a:r>
              <a:rPr lang="en-US" dirty="0"/>
              <a:t> </a:t>
            </a:r>
            <a:r>
              <a:rPr lang="en-US" dirty="0" err="1"/>
              <a:t>công</a:t>
            </a:r>
            <a:r>
              <a:rPr lang="en-US" dirty="0"/>
              <a:t> </a:t>
            </a:r>
            <a:r>
              <a:rPr lang="en-US" dirty="0" err="1"/>
              <a:t>thức</a:t>
            </a:r>
            <a:endParaRPr lang="en-US" dirty="0"/>
          </a:p>
        </p:txBody>
      </p:sp>
      <p:sp>
        <p:nvSpPr>
          <p:cNvPr id="3" name="Content Placeholder 2"/>
          <p:cNvSpPr>
            <a:spLocks noGrp="1"/>
          </p:cNvSpPr>
          <p:nvPr>
            <p:ph type="body" sz="quarter" idx="13"/>
          </p:nvPr>
        </p:nvSpPr>
        <p:spPr>
          <a:xfrm>
            <a:off x="457200" y="925417"/>
            <a:ext cx="8229600" cy="3627533"/>
          </a:xfrm>
        </p:spPr>
        <p:txBody>
          <a:bodyPr anchor="t"/>
          <a:lstStyle/>
          <a:p>
            <a:pPr algn="just"/>
            <a:r>
              <a:rPr lang="pt-BR" dirty="0"/>
              <a:t>Tham chiếu đến các trang tính khác</a:t>
            </a:r>
          </a:p>
          <a:p>
            <a:pPr lvl="1" algn="just"/>
            <a:r>
              <a:rPr lang="en-US" dirty="0"/>
              <a:t>C</a:t>
            </a:r>
            <a:r>
              <a:rPr lang="vi-VN" dirty="0"/>
              <a:t>ó thể tham chiếu đến các ô/vùng trong những trang tính khác của sổ tính, </a:t>
            </a:r>
            <a:endParaRPr lang="en-US" dirty="0"/>
          </a:p>
          <a:p>
            <a:pPr lvl="1" algn="just"/>
            <a:r>
              <a:rPr lang="en-US" dirty="0"/>
              <a:t>Đ</a:t>
            </a:r>
            <a:r>
              <a:rPr lang="vi-VN" dirty="0"/>
              <a:t>ịa chỉ tham chiếu có dạng '&lt;Tên trang tính&gt;'!&lt;Địa chỉ tham chiếu&gt;. </a:t>
            </a:r>
            <a:endParaRPr lang="en-US" dirty="0"/>
          </a:p>
          <a:p>
            <a:pPr lvl="2" algn="just"/>
            <a:r>
              <a:rPr lang="vi-VN" dirty="0"/>
              <a:t>Ký hiệu ! chỉ ra rằng địa chỉ tham chiếu thuộc một trang tính khác, </a:t>
            </a:r>
            <a:endParaRPr lang="en-US" dirty="0"/>
          </a:p>
          <a:p>
            <a:pPr lvl="2" algn="just"/>
            <a:r>
              <a:rPr lang="en-US" dirty="0"/>
              <a:t>N</a:t>
            </a:r>
            <a:r>
              <a:rPr lang="vi-VN" dirty="0"/>
              <a:t>ếu tên trang tính không có ký tự khoảng trắng thì có thể bỏ cặp dấu nháy đơn bao quanh tên trang tính.</a:t>
            </a:r>
          </a:p>
          <a:p>
            <a:pPr lvl="2" algn="just"/>
            <a:r>
              <a:rPr lang="vi-VN" dirty="0"/>
              <a:t>Ví dụ nội dung ô A1 của trang tính Sheet1 là công thức =B1+Sheet2!C1, tham chiếu đến ô C1 trong trang tính Sheet2. </a:t>
            </a:r>
          </a:p>
          <a:p>
            <a:pPr lvl="1" algn="just"/>
            <a:endParaRPr lang="vi-VN" dirty="0"/>
          </a:p>
        </p:txBody>
      </p:sp>
      <p:sp>
        <p:nvSpPr>
          <p:cNvPr id="4" name="Date Placeholder 3"/>
          <p:cNvSpPr>
            <a:spLocks noGrp="1"/>
          </p:cNvSpPr>
          <p:nvPr>
            <p:ph type="dt" sz="half" idx="14"/>
          </p:nvPr>
        </p:nvSpPr>
        <p:spPr/>
        <p:txBody>
          <a:bodyPr/>
          <a:lstStyle/>
          <a:p>
            <a:fld id="{C0036E63-7EE7-4982-8B87-1AF2F239207E}" type="datetime1">
              <a:rPr lang="en-US" smtClean="0"/>
              <a:t>8/23/2019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13</a:t>
            </a:fld>
            <a:endParaRPr lang="en-US"/>
          </a:p>
        </p:txBody>
      </p:sp>
    </p:spTree>
    <p:extLst>
      <p:ext uri="{BB962C8B-B14F-4D97-AF65-F5344CB8AC3E}">
        <p14:creationId xmlns:p14="http://schemas.microsoft.com/office/powerpoint/2010/main" val="13978072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Sử</a:t>
            </a:r>
            <a:r>
              <a:rPr lang="en-US" dirty="0"/>
              <a:t> </a:t>
            </a:r>
            <a:r>
              <a:rPr lang="en-US" dirty="0" err="1"/>
              <a:t>dụng</a:t>
            </a:r>
            <a:r>
              <a:rPr lang="en-US" dirty="0"/>
              <a:t> </a:t>
            </a:r>
            <a:r>
              <a:rPr lang="en-US" dirty="0" err="1"/>
              <a:t>hàm</a:t>
            </a:r>
            <a:r>
              <a:rPr lang="en-US" dirty="0"/>
              <a:t> </a:t>
            </a:r>
            <a:r>
              <a:rPr lang="en-US" dirty="0" err="1"/>
              <a:t>toán</a:t>
            </a:r>
            <a:r>
              <a:rPr lang="en-US" dirty="0"/>
              <a:t> </a:t>
            </a:r>
            <a:r>
              <a:rPr lang="en-US" dirty="0" err="1"/>
              <a:t>học</a:t>
            </a:r>
            <a:r>
              <a:rPr lang="en-US" dirty="0"/>
              <a:t> </a:t>
            </a:r>
            <a:r>
              <a:rPr lang="en-US" dirty="0" err="1"/>
              <a:t>và</a:t>
            </a:r>
            <a:r>
              <a:rPr lang="en-US" dirty="0"/>
              <a:t> </a:t>
            </a:r>
            <a:r>
              <a:rPr lang="en-US" dirty="0" err="1"/>
              <a:t>thống</a:t>
            </a:r>
            <a:r>
              <a:rPr lang="en-US" dirty="0"/>
              <a:t> </a:t>
            </a:r>
            <a:r>
              <a:rPr lang="en-US" dirty="0" err="1"/>
              <a:t>kê</a:t>
            </a:r>
            <a:endParaRPr lang="en-US" dirty="0"/>
          </a:p>
        </p:txBody>
      </p:sp>
      <p:sp>
        <p:nvSpPr>
          <p:cNvPr id="3" name="Content Placeholder 2"/>
          <p:cNvSpPr>
            <a:spLocks noGrp="1"/>
          </p:cNvSpPr>
          <p:nvPr>
            <p:ph type="body" sz="quarter" idx="13"/>
          </p:nvPr>
        </p:nvSpPr>
        <p:spPr>
          <a:xfrm>
            <a:off x="457200" y="925417"/>
            <a:ext cx="8229600" cy="3627533"/>
          </a:xfrm>
        </p:spPr>
        <p:txBody>
          <a:bodyPr anchor="t"/>
          <a:lstStyle/>
          <a:p>
            <a:pPr algn="just"/>
            <a:r>
              <a:rPr lang="vi-VN" dirty="0"/>
              <a:t>Hàm (Function) có thể </a:t>
            </a:r>
            <a:r>
              <a:rPr lang="en-US" dirty="0" err="1"/>
              <a:t>được</a:t>
            </a:r>
            <a:r>
              <a:rPr lang="en-US" dirty="0"/>
              <a:t> </a:t>
            </a:r>
            <a:r>
              <a:rPr lang="vi-VN" dirty="0"/>
              <a:t>xem như là một công thức</a:t>
            </a:r>
            <a:r>
              <a:rPr lang="en-US" dirty="0"/>
              <a:t>,</a:t>
            </a:r>
          </a:p>
          <a:p>
            <a:pPr algn="just"/>
            <a:r>
              <a:rPr lang="en-US" dirty="0" err="1"/>
              <a:t>Hàm</a:t>
            </a:r>
            <a:r>
              <a:rPr lang="vi-VN" dirty="0"/>
              <a:t> được xây dựng trước và được đặt tên cụ thể, </a:t>
            </a:r>
            <a:endParaRPr lang="en-US" dirty="0"/>
          </a:p>
          <a:p>
            <a:pPr algn="just"/>
            <a:r>
              <a:rPr lang="en-US" dirty="0"/>
              <a:t>M</a:t>
            </a:r>
            <a:r>
              <a:rPr lang="vi-VN" dirty="0"/>
              <a:t>ột hàm nhận vào các dữ liệu cần có để tính toán gọi là các đối số (Arguments), thực hiện tính toán và trả về giá trị kết quả.</a:t>
            </a:r>
            <a:endParaRPr lang="en-US" dirty="0"/>
          </a:p>
          <a:p>
            <a:pPr algn="just"/>
            <a:r>
              <a:rPr lang="vi-VN" dirty="0"/>
              <a:t>Các hàm có cú pháp chung: &lt;Tên Hàm&gt;(Các Tham Số). </a:t>
            </a:r>
          </a:p>
          <a:p>
            <a:pPr lvl="1" algn="just">
              <a:spcBef>
                <a:spcPts val="200"/>
              </a:spcBef>
            </a:pPr>
            <a:r>
              <a:rPr lang="vi-VN" dirty="0"/>
              <a:t>Một số hàm không có tham số (Parameter), </a:t>
            </a:r>
            <a:endParaRPr lang="en-US" dirty="0"/>
          </a:p>
          <a:p>
            <a:pPr lvl="1" algn="just">
              <a:spcBef>
                <a:spcPts val="200"/>
              </a:spcBef>
            </a:pPr>
            <a:r>
              <a:rPr lang="en-US" dirty="0"/>
              <a:t>C</a:t>
            </a:r>
            <a:r>
              <a:rPr lang="vi-VN" dirty="0"/>
              <a:t>ác tham số nếu có được phân cách bằng dấu phẩy</a:t>
            </a:r>
            <a:r>
              <a:rPr lang="en-US" dirty="0"/>
              <a:t>,</a:t>
            </a:r>
            <a:r>
              <a:rPr lang="vi-VN" dirty="0"/>
              <a:t> </a:t>
            </a:r>
          </a:p>
          <a:p>
            <a:pPr lvl="1" algn="just">
              <a:spcBef>
                <a:spcPts val="200"/>
              </a:spcBef>
            </a:pPr>
            <a:r>
              <a:rPr lang="vi-VN" dirty="0"/>
              <a:t>Hàm có thể có tham số tùy chọn (Optional), </a:t>
            </a:r>
            <a:endParaRPr lang="en-US" dirty="0"/>
          </a:p>
          <a:p>
            <a:pPr lvl="1" algn="just">
              <a:spcBef>
                <a:spcPts val="200"/>
              </a:spcBef>
            </a:pPr>
            <a:r>
              <a:rPr lang="en-US" dirty="0"/>
              <a:t>N</a:t>
            </a:r>
            <a:r>
              <a:rPr lang="vi-VN" dirty="0"/>
              <a:t>ếu không truyền đối số vào thì hàm sẽ sử dụng một giá trị được định trước.</a:t>
            </a:r>
          </a:p>
          <a:p>
            <a:pPr algn="just"/>
            <a:endParaRPr lang="vi-VN" dirty="0"/>
          </a:p>
        </p:txBody>
      </p:sp>
      <p:sp>
        <p:nvSpPr>
          <p:cNvPr id="4" name="Date Placeholder 3"/>
          <p:cNvSpPr>
            <a:spLocks noGrp="1"/>
          </p:cNvSpPr>
          <p:nvPr>
            <p:ph type="dt" sz="half" idx="14"/>
          </p:nvPr>
        </p:nvSpPr>
        <p:spPr/>
        <p:txBody>
          <a:bodyPr/>
          <a:lstStyle/>
          <a:p>
            <a:fld id="{C0036E63-7EE7-4982-8B87-1AF2F239207E}" type="datetime1">
              <a:rPr lang="en-US" smtClean="0"/>
              <a:t>8/23/2019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14</a:t>
            </a:fld>
            <a:endParaRPr lang="en-US"/>
          </a:p>
        </p:txBody>
      </p:sp>
    </p:spTree>
    <p:extLst>
      <p:ext uri="{BB962C8B-B14F-4D97-AF65-F5344CB8AC3E}">
        <p14:creationId xmlns:p14="http://schemas.microsoft.com/office/powerpoint/2010/main" val="415038835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Sử</a:t>
            </a:r>
            <a:r>
              <a:rPr lang="en-US" dirty="0"/>
              <a:t> </a:t>
            </a:r>
            <a:r>
              <a:rPr lang="en-US" dirty="0" err="1"/>
              <a:t>dụng</a:t>
            </a:r>
            <a:r>
              <a:rPr lang="en-US" dirty="0"/>
              <a:t> </a:t>
            </a:r>
            <a:r>
              <a:rPr lang="en-US" dirty="0" err="1"/>
              <a:t>hàm</a:t>
            </a:r>
            <a:r>
              <a:rPr lang="en-US" dirty="0"/>
              <a:t> </a:t>
            </a:r>
            <a:r>
              <a:rPr lang="en-US" dirty="0" err="1"/>
              <a:t>toán</a:t>
            </a:r>
            <a:r>
              <a:rPr lang="en-US" dirty="0"/>
              <a:t> </a:t>
            </a:r>
            <a:r>
              <a:rPr lang="en-US" dirty="0" err="1"/>
              <a:t>học</a:t>
            </a:r>
            <a:r>
              <a:rPr lang="en-US" dirty="0"/>
              <a:t> </a:t>
            </a:r>
            <a:r>
              <a:rPr lang="en-US" dirty="0" err="1"/>
              <a:t>và</a:t>
            </a:r>
            <a:r>
              <a:rPr lang="en-US" dirty="0"/>
              <a:t> </a:t>
            </a:r>
            <a:r>
              <a:rPr lang="en-US" dirty="0" err="1"/>
              <a:t>thống</a:t>
            </a:r>
            <a:r>
              <a:rPr lang="en-US" dirty="0"/>
              <a:t> </a:t>
            </a:r>
            <a:r>
              <a:rPr lang="en-US" dirty="0" err="1"/>
              <a:t>kê</a:t>
            </a:r>
            <a:endParaRPr lang="en-US" dirty="0"/>
          </a:p>
        </p:txBody>
      </p:sp>
      <p:sp>
        <p:nvSpPr>
          <p:cNvPr id="3" name="Content Placeholder 2"/>
          <p:cNvSpPr>
            <a:spLocks noGrp="1"/>
          </p:cNvSpPr>
          <p:nvPr>
            <p:ph type="body" sz="quarter" idx="13"/>
          </p:nvPr>
        </p:nvSpPr>
        <p:spPr>
          <a:xfrm>
            <a:off x="457200" y="925417"/>
            <a:ext cx="8229600" cy="3627533"/>
          </a:xfrm>
        </p:spPr>
        <p:txBody>
          <a:bodyPr anchor="t"/>
          <a:lstStyle/>
          <a:p>
            <a:pPr algn="just"/>
            <a:r>
              <a:rPr lang="vi-VN" dirty="0"/>
              <a:t>Để sử dụng một hàm, cần tìm hiểu chức năng và cú pháp của hàm, ví dụ hàm ROUND có chức năng làm tròn số:</a:t>
            </a:r>
          </a:p>
          <a:p>
            <a:pPr lvl="1" algn="just"/>
            <a:r>
              <a:rPr lang="vi-VN" dirty="0"/>
              <a:t>Cú pháp: ROUND(number, num_digits). </a:t>
            </a:r>
          </a:p>
          <a:p>
            <a:pPr lvl="1" algn="just"/>
            <a:r>
              <a:rPr lang="vi-VN" dirty="0"/>
              <a:t>Hàm có hai tham số: number là số cần làm tròn và num_digits là vị trí làm tròn (hay số chữ số lẻ sau khi làm tròn). </a:t>
            </a:r>
          </a:p>
          <a:p>
            <a:pPr lvl="1" algn="just"/>
            <a:r>
              <a:rPr lang="vi-VN" dirty="0"/>
              <a:t>ROUND trả về kết quả là giá trị của đối số được cung cấp đã được làm tròn.</a:t>
            </a:r>
          </a:p>
          <a:p>
            <a:pPr algn="just"/>
            <a:endParaRPr lang="vi-VN" dirty="0"/>
          </a:p>
        </p:txBody>
      </p:sp>
      <p:sp>
        <p:nvSpPr>
          <p:cNvPr id="4" name="Date Placeholder 3"/>
          <p:cNvSpPr>
            <a:spLocks noGrp="1"/>
          </p:cNvSpPr>
          <p:nvPr>
            <p:ph type="dt" sz="half" idx="14"/>
          </p:nvPr>
        </p:nvSpPr>
        <p:spPr/>
        <p:txBody>
          <a:bodyPr/>
          <a:lstStyle/>
          <a:p>
            <a:fld id="{C0036E63-7EE7-4982-8B87-1AF2F239207E}" type="datetime1">
              <a:rPr lang="en-US" smtClean="0"/>
              <a:t>8/23/2019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15</a:t>
            </a:fld>
            <a:endParaRPr lang="en-US"/>
          </a:p>
        </p:txBody>
      </p:sp>
    </p:spTree>
    <p:extLst>
      <p:ext uri="{BB962C8B-B14F-4D97-AF65-F5344CB8AC3E}">
        <p14:creationId xmlns:p14="http://schemas.microsoft.com/office/powerpoint/2010/main" val="12386422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Sử</a:t>
            </a:r>
            <a:r>
              <a:rPr lang="en-US" dirty="0"/>
              <a:t> </a:t>
            </a:r>
            <a:r>
              <a:rPr lang="en-US" dirty="0" err="1"/>
              <a:t>dụng</a:t>
            </a:r>
            <a:r>
              <a:rPr lang="en-US" dirty="0"/>
              <a:t> </a:t>
            </a:r>
            <a:r>
              <a:rPr lang="en-US" dirty="0" err="1"/>
              <a:t>hàm</a:t>
            </a:r>
            <a:r>
              <a:rPr lang="en-US" dirty="0"/>
              <a:t> </a:t>
            </a:r>
            <a:r>
              <a:rPr lang="en-US" dirty="0" err="1"/>
              <a:t>toán</a:t>
            </a:r>
            <a:r>
              <a:rPr lang="en-US" dirty="0"/>
              <a:t> </a:t>
            </a:r>
            <a:r>
              <a:rPr lang="en-US" dirty="0" err="1"/>
              <a:t>học</a:t>
            </a:r>
            <a:r>
              <a:rPr lang="en-US" dirty="0"/>
              <a:t> </a:t>
            </a:r>
            <a:r>
              <a:rPr lang="en-US" dirty="0" err="1"/>
              <a:t>và</a:t>
            </a:r>
            <a:r>
              <a:rPr lang="en-US" dirty="0"/>
              <a:t> </a:t>
            </a:r>
            <a:r>
              <a:rPr lang="en-US" dirty="0" err="1"/>
              <a:t>thống</a:t>
            </a:r>
            <a:r>
              <a:rPr lang="en-US" dirty="0"/>
              <a:t> </a:t>
            </a:r>
            <a:r>
              <a:rPr lang="en-US" dirty="0" err="1"/>
              <a:t>kê</a:t>
            </a:r>
            <a:endParaRPr lang="en-US" dirty="0"/>
          </a:p>
        </p:txBody>
      </p:sp>
      <p:sp>
        <p:nvSpPr>
          <p:cNvPr id="3" name="Content Placeholder 2"/>
          <p:cNvSpPr>
            <a:spLocks noGrp="1"/>
          </p:cNvSpPr>
          <p:nvPr>
            <p:ph type="body" sz="quarter" idx="13"/>
          </p:nvPr>
        </p:nvSpPr>
        <p:spPr>
          <a:xfrm>
            <a:off x="457200" y="925417"/>
            <a:ext cx="8229600" cy="3627533"/>
          </a:xfrm>
        </p:spPr>
        <p:txBody>
          <a:bodyPr anchor="t"/>
          <a:lstStyle/>
          <a:p>
            <a:pPr algn="just"/>
            <a:r>
              <a:rPr lang="vi-VN" sz="2300" dirty="0"/>
              <a:t>Hàm phải được sử dụng trong một công thức, ví dụ =ROUND(2013.0705, 3), kết quả của công thức là 2013.071.</a:t>
            </a:r>
          </a:p>
          <a:p>
            <a:pPr algn="just"/>
            <a:r>
              <a:rPr lang="vi-VN" sz="2300" dirty="0"/>
              <a:t>Tham số của hàm có thể là các dữ liệu số, thời gian hay văn bản tùy theo cú pháp của hàm. Bạn có thể truyền tham chiếu ô và biểu thức (Expression) làm đối số cho hàm. </a:t>
            </a:r>
          </a:p>
          <a:p>
            <a:pPr algn="just"/>
            <a:r>
              <a:rPr lang="vi-VN" sz="2300" dirty="0"/>
              <a:t>Một số hàm chấp nhận đối số là tham chiếu vùng, khi đó hàm sẽ tính toán trên dữ liệu từng ô trong vùng. </a:t>
            </a:r>
          </a:p>
          <a:p>
            <a:pPr algn="just"/>
            <a:r>
              <a:rPr lang="vi-VN" sz="2300" dirty="0"/>
              <a:t>Đối với tham số kiểu dữ liệu văn bản, hằng văn bản thì phải </a:t>
            </a:r>
            <a:r>
              <a:rPr lang="en-US" sz="2300" dirty="0" err="1"/>
              <a:t>được</a:t>
            </a:r>
            <a:r>
              <a:rPr lang="en-US" sz="2300" dirty="0"/>
              <a:t> </a:t>
            </a:r>
            <a:r>
              <a:rPr lang="vi-VN" sz="2300" dirty="0"/>
              <a:t>đặt văn bản trong cặp dấu nháy kép, ví dụ “Microsoft Excel”.</a:t>
            </a:r>
          </a:p>
          <a:p>
            <a:pPr algn="just"/>
            <a:endParaRPr lang="vi-VN" dirty="0"/>
          </a:p>
        </p:txBody>
      </p:sp>
      <p:sp>
        <p:nvSpPr>
          <p:cNvPr id="4" name="Date Placeholder 3"/>
          <p:cNvSpPr>
            <a:spLocks noGrp="1"/>
          </p:cNvSpPr>
          <p:nvPr>
            <p:ph type="dt" sz="half" idx="14"/>
          </p:nvPr>
        </p:nvSpPr>
        <p:spPr/>
        <p:txBody>
          <a:bodyPr/>
          <a:lstStyle/>
          <a:p>
            <a:fld id="{C0036E63-7EE7-4982-8B87-1AF2F239207E}" type="datetime1">
              <a:rPr lang="en-US" smtClean="0"/>
              <a:t>8/23/2019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16</a:t>
            </a:fld>
            <a:endParaRPr lang="en-US"/>
          </a:p>
        </p:txBody>
      </p:sp>
    </p:spTree>
    <p:extLst>
      <p:ext uri="{BB962C8B-B14F-4D97-AF65-F5344CB8AC3E}">
        <p14:creationId xmlns:p14="http://schemas.microsoft.com/office/powerpoint/2010/main" val="310626893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Sử</a:t>
            </a:r>
            <a:r>
              <a:rPr lang="en-US" dirty="0"/>
              <a:t> </a:t>
            </a:r>
            <a:r>
              <a:rPr lang="en-US" dirty="0" err="1"/>
              <a:t>dụng</a:t>
            </a:r>
            <a:r>
              <a:rPr lang="en-US" dirty="0"/>
              <a:t> </a:t>
            </a:r>
            <a:r>
              <a:rPr lang="en-US" dirty="0" err="1"/>
              <a:t>hàm</a:t>
            </a:r>
            <a:r>
              <a:rPr lang="en-US" dirty="0"/>
              <a:t> </a:t>
            </a:r>
            <a:r>
              <a:rPr lang="en-US" dirty="0" err="1"/>
              <a:t>toán</a:t>
            </a:r>
            <a:r>
              <a:rPr lang="en-US" dirty="0"/>
              <a:t> </a:t>
            </a:r>
            <a:r>
              <a:rPr lang="en-US" dirty="0" err="1"/>
              <a:t>học</a:t>
            </a:r>
            <a:r>
              <a:rPr lang="en-US" dirty="0"/>
              <a:t> </a:t>
            </a:r>
            <a:r>
              <a:rPr lang="en-US" dirty="0" err="1"/>
              <a:t>và</a:t>
            </a:r>
            <a:r>
              <a:rPr lang="en-US" dirty="0"/>
              <a:t> </a:t>
            </a:r>
            <a:r>
              <a:rPr lang="en-US" dirty="0" err="1"/>
              <a:t>thống</a:t>
            </a:r>
            <a:r>
              <a:rPr lang="en-US" dirty="0"/>
              <a:t> </a:t>
            </a:r>
            <a:r>
              <a:rPr lang="en-US" dirty="0" err="1"/>
              <a:t>kê</a:t>
            </a:r>
            <a:endParaRPr lang="en-US" dirty="0"/>
          </a:p>
        </p:txBody>
      </p:sp>
      <p:sp>
        <p:nvSpPr>
          <p:cNvPr id="3" name="Content Placeholder 2"/>
          <p:cNvSpPr>
            <a:spLocks noGrp="1"/>
          </p:cNvSpPr>
          <p:nvPr>
            <p:ph type="body" sz="quarter" idx="13"/>
          </p:nvPr>
        </p:nvSpPr>
        <p:spPr>
          <a:xfrm>
            <a:off x="457200" y="925417"/>
            <a:ext cx="8229600" cy="3627533"/>
          </a:xfrm>
        </p:spPr>
        <p:txBody>
          <a:bodyPr anchor="t"/>
          <a:lstStyle/>
          <a:p>
            <a:pPr algn="just"/>
            <a:r>
              <a:rPr lang="vi-VN" dirty="0"/>
              <a:t>Sử dụng các hàm thống kê</a:t>
            </a:r>
            <a:endParaRPr lang="en-US" dirty="0"/>
          </a:p>
          <a:p>
            <a:pPr lvl="1" algn="just"/>
            <a:r>
              <a:rPr lang="en-US" dirty="0"/>
              <a:t>M</a:t>
            </a:r>
            <a:r>
              <a:rPr lang="vi-VN" dirty="0"/>
              <a:t>ột số hàm thống kê đơn giản được sử dụng </a:t>
            </a:r>
            <a:r>
              <a:rPr lang="en-US" dirty="0" err="1"/>
              <a:t>phổ</a:t>
            </a:r>
            <a:r>
              <a:rPr lang="en-US" dirty="0"/>
              <a:t> </a:t>
            </a:r>
            <a:r>
              <a:rPr lang="en-US" dirty="0" err="1"/>
              <a:t>biến</a:t>
            </a:r>
            <a:r>
              <a:rPr lang="en-US" dirty="0"/>
              <a:t>:</a:t>
            </a:r>
            <a:endParaRPr lang="vi-VN" dirty="0"/>
          </a:p>
        </p:txBody>
      </p:sp>
      <p:sp>
        <p:nvSpPr>
          <p:cNvPr id="4" name="Date Placeholder 3"/>
          <p:cNvSpPr>
            <a:spLocks noGrp="1"/>
          </p:cNvSpPr>
          <p:nvPr>
            <p:ph type="dt" sz="half" idx="14"/>
          </p:nvPr>
        </p:nvSpPr>
        <p:spPr/>
        <p:txBody>
          <a:bodyPr/>
          <a:lstStyle/>
          <a:p>
            <a:fld id="{C0036E63-7EE7-4982-8B87-1AF2F239207E}" type="datetime1">
              <a:rPr lang="en-US" smtClean="0"/>
              <a:t>8/23/2019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17</a:t>
            </a:fld>
            <a:endParaRPr lang="en-US"/>
          </a:p>
        </p:txBody>
      </p:sp>
      <p:graphicFrame>
        <p:nvGraphicFramePr>
          <p:cNvPr id="7" name="Table 6">
            <a:extLst>
              <a:ext uri="{FF2B5EF4-FFF2-40B4-BE49-F238E27FC236}">
                <a16:creationId xmlns:a16="http://schemas.microsoft.com/office/drawing/2014/main" id="{09EF6891-B8C0-4D84-B93F-C04826F3BEB6}"/>
              </a:ext>
            </a:extLst>
          </p:cNvPr>
          <p:cNvGraphicFramePr>
            <a:graphicFrameLocks noGrp="1"/>
          </p:cNvGraphicFramePr>
          <p:nvPr>
            <p:extLst>
              <p:ext uri="{D42A27DB-BD31-4B8C-83A1-F6EECF244321}">
                <p14:modId xmlns:p14="http://schemas.microsoft.com/office/powerpoint/2010/main" val="4134924786"/>
              </p:ext>
            </p:extLst>
          </p:nvPr>
        </p:nvGraphicFramePr>
        <p:xfrm>
          <a:off x="588580" y="1798232"/>
          <a:ext cx="8098220" cy="2969033"/>
        </p:xfrm>
        <a:graphic>
          <a:graphicData uri="http://schemas.openxmlformats.org/drawingml/2006/table">
            <a:tbl>
              <a:tblPr firstRow="1" firstCol="1" bandRow="1">
                <a:tableStyleId>{5940675A-B579-460E-94D1-54222C63F5DA}</a:tableStyleId>
              </a:tblPr>
              <a:tblGrid>
                <a:gridCol w="3688808">
                  <a:extLst>
                    <a:ext uri="{9D8B030D-6E8A-4147-A177-3AD203B41FA5}">
                      <a16:colId xmlns:a16="http://schemas.microsoft.com/office/drawing/2014/main" val="3746005608"/>
                    </a:ext>
                  </a:extLst>
                </a:gridCol>
                <a:gridCol w="4409412">
                  <a:extLst>
                    <a:ext uri="{9D8B030D-6E8A-4147-A177-3AD203B41FA5}">
                      <a16:colId xmlns:a16="http://schemas.microsoft.com/office/drawing/2014/main" val="2195275053"/>
                    </a:ext>
                  </a:extLst>
                </a:gridCol>
              </a:tblGrid>
              <a:tr h="262896">
                <a:tc>
                  <a:txBody>
                    <a:bodyPr/>
                    <a:lstStyle/>
                    <a:p>
                      <a:pPr marL="228600" marR="0" algn="ctr">
                        <a:lnSpc>
                          <a:spcPts val="1300"/>
                        </a:lnSpc>
                        <a:spcBef>
                          <a:spcPts val="300"/>
                        </a:spcBef>
                        <a:spcAft>
                          <a:spcPts val="300"/>
                        </a:spcAft>
                        <a:tabLst>
                          <a:tab pos="228600" algn="l"/>
                        </a:tabLst>
                      </a:pPr>
                      <a:r>
                        <a:rPr lang="en-CA" sz="1800" b="1" dirty="0" err="1">
                          <a:effectLst/>
                          <a:latin typeface="Times New Roman" panose="02020603050405020304" pitchFamily="18" charset="0"/>
                          <a:cs typeface="Times New Roman" panose="02020603050405020304" pitchFamily="18" charset="0"/>
                        </a:rPr>
                        <a:t>Hàm</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marT="8890" marB="8890" anchor="b"/>
                </a:tc>
                <a:tc>
                  <a:txBody>
                    <a:bodyPr/>
                    <a:lstStyle/>
                    <a:p>
                      <a:pPr marL="228600" marR="0" algn="ctr">
                        <a:lnSpc>
                          <a:spcPts val="1300"/>
                        </a:lnSpc>
                        <a:spcBef>
                          <a:spcPts val="300"/>
                        </a:spcBef>
                        <a:spcAft>
                          <a:spcPts val="300"/>
                        </a:spcAft>
                        <a:tabLst>
                          <a:tab pos="228600" algn="l"/>
                        </a:tabLst>
                      </a:pPr>
                      <a:r>
                        <a:rPr lang="en-CA" sz="1800" b="1" dirty="0" err="1">
                          <a:effectLst/>
                          <a:latin typeface="Times New Roman" panose="02020603050405020304" pitchFamily="18" charset="0"/>
                          <a:cs typeface="Times New Roman" panose="02020603050405020304" pitchFamily="18" charset="0"/>
                        </a:rPr>
                        <a:t>Chức</a:t>
                      </a:r>
                      <a:r>
                        <a:rPr lang="en-CA" sz="1800" b="1" dirty="0">
                          <a:effectLst/>
                          <a:latin typeface="Times New Roman" panose="02020603050405020304" pitchFamily="18" charset="0"/>
                          <a:cs typeface="Times New Roman" panose="02020603050405020304" pitchFamily="18" charset="0"/>
                        </a:rPr>
                        <a:t> </a:t>
                      </a:r>
                      <a:r>
                        <a:rPr lang="en-CA" sz="1800" b="1" dirty="0" err="1">
                          <a:effectLst/>
                          <a:latin typeface="Times New Roman" panose="02020603050405020304" pitchFamily="18" charset="0"/>
                          <a:cs typeface="Times New Roman" panose="02020603050405020304" pitchFamily="18" charset="0"/>
                        </a:rPr>
                        <a:t>năng</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marT="8890" marB="8890" anchor="b"/>
                </a:tc>
                <a:extLst>
                  <a:ext uri="{0D108BD9-81ED-4DB2-BD59-A6C34878D82A}">
                    <a16:rowId xmlns:a16="http://schemas.microsoft.com/office/drawing/2014/main" val="3759234422"/>
                  </a:ext>
                </a:extLst>
              </a:tr>
              <a:tr h="364999">
                <a:tc>
                  <a:txBody>
                    <a:bodyPr/>
                    <a:lstStyle/>
                    <a:p>
                      <a:pPr marL="228600" marR="0" algn="just">
                        <a:lnSpc>
                          <a:spcPts val="1300"/>
                        </a:lnSpc>
                        <a:spcBef>
                          <a:spcPts val="300"/>
                        </a:spcBef>
                        <a:spcAft>
                          <a:spcPts val="300"/>
                        </a:spcAft>
                        <a:tabLst>
                          <a:tab pos="228600" algn="l"/>
                        </a:tabLst>
                      </a:pPr>
                      <a:r>
                        <a:rPr lang="en-CA" sz="1600">
                          <a:effectLst/>
                          <a:latin typeface="Times New Roman" panose="02020603050405020304" pitchFamily="18" charset="0"/>
                          <a:cs typeface="Times New Roman" panose="02020603050405020304" pitchFamily="18" charset="0"/>
                        </a:rPr>
                        <a:t>SUM(number1, [number2], …)</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marT="8890" marB="8890" anchor="ctr"/>
                </a:tc>
                <a:tc>
                  <a:txBody>
                    <a:bodyPr/>
                    <a:lstStyle/>
                    <a:p>
                      <a:pPr marL="228600" marR="0" algn="just">
                        <a:lnSpc>
                          <a:spcPts val="1300"/>
                        </a:lnSpc>
                        <a:spcBef>
                          <a:spcPts val="300"/>
                        </a:spcBef>
                        <a:spcAft>
                          <a:spcPts val="300"/>
                        </a:spcAft>
                        <a:tabLst>
                          <a:tab pos="228600" algn="l"/>
                        </a:tabLst>
                      </a:pPr>
                      <a:r>
                        <a:rPr lang="en-CA" sz="1600" dirty="0" err="1">
                          <a:effectLst/>
                          <a:latin typeface="Times New Roman" panose="02020603050405020304" pitchFamily="18" charset="0"/>
                          <a:cs typeface="Times New Roman" panose="02020603050405020304" pitchFamily="18" charset="0"/>
                        </a:rPr>
                        <a:t>Tính</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tổng</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các</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dữ</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liệu</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số</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trong</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một</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vùng</a:t>
                      </a:r>
                      <a:r>
                        <a:rPr lang="en-CA" sz="1600" dirty="0">
                          <a:effectLst/>
                          <a:latin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marT="8890" marB="8890" anchor="ctr"/>
                </a:tc>
                <a:extLst>
                  <a:ext uri="{0D108BD9-81ED-4DB2-BD59-A6C34878D82A}">
                    <a16:rowId xmlns:a16="http://schemas.microsoft.com/office/drawing/2014/main" val="1479054502"/>
                  </a:ext>
                </a:extLst>
              </a:tr>
              <a:tr h="440571">
                <a:tc>
                  <a:txBody>
                    <a:bodyPr/>
                    <a:lstStyle/>
                    <a:p>
                      <a:pPr marL="228600" marR="0" algn="just">
                        <a:lnSpc>
                          <a:spcPts val="1300"/>
                        </a:lnSpc>
                        <a:spcBef>
                          <a:spcPts val="300"/>
                        </a:spcBef>
                        <a:spcAft>
                          <a:spcPts val="300"/>
                        </a:spcAft>
                        <a:tabLst>
                          <a:tab pos="228600" algn="l"/>
                        </a:tabLst>
                      </a:pPr>
                      <a:r>
                        <a:rPr lang="en-CA" sz="1600">
                          <a:effectLst/>
                          <a:latin typeface="Times New Roman" panose="02020603050405020304" pitchFamily="18" charset="0"/>
                          <a:cs typeface="Times New Roman" panose="02020603050405020304" pitchFamily="18" charset="0"/>
                        </a:rPr>
                        <a:t>AVERAGE(number1, [number2], …)</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marT="8890" marB="8890" anchor="ctr"/>
                </a:tc>
                <a:tc>
                  <a:txBody>
                    <a:bodyPr/>
                    <a:lstStyle/>
                    <a:p>
                      <a:pPr marL="228600" marR="0" algn="just">
                        <a:lnSpc>
                          <a:spcPts val="1300"/>
                        </a:lnSpc>
                        <a:spcBef>
                          <a:spcPts val="300"/>
                        </a:spcBef>
                        <a:spcAft>
                          <a:spcPts val="300"/>
                        </a:spcAft>
                        <a:tabLst>
                          <a:tab pos="228600" algn="l"/>
                        </a:tabLst>
                      </a:pPr>
                      <a:r>
                        <a:rPr lang="en-CA" sz="1600">
                          <a:effectLst/>
                          <a:latin typeface="Times New Roman" panose="02020603050405020304" pitchFamily="18" charset="0"/>
                          <a:cs typeface="Times New Roman" panose="02020603050405020304" pitchFamily="18" charset="0"/>
                        </a:rPr>
                        <a:t>Tính trung bình cộng của các đối số là giá trị số</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marT="8890" marB="8890" anchor="ctr"/>
                </a:tc>
                <a:extLst>
                  <a:ext uri="{0D108BD9-81ED-4DB2-BD59-A6C34878D82A}">
                    <a16:rowId xmlns:a16="http://schemas.microsoft.com/office/drawing/2014/main" val="2704770608"/>
                  </a:ext>
                </a:extLst>
              </a:tr>
              <a:tr h="364999">
                <a:tc>
                  <a:txBody>
                    <a:bodyPr/>
                    <a:lstStyle/>
                    <a:p>
                      <a:pPr marL="228600" marR="0" algn="just">
                        <a:lnSpc>
                          <a:spcPts val="1300"/>
                        </a:lnSpc>
                        <a:spcBef>
                          <a:spcPts val="300"/>
                        </a:spcBef>
                        <a:spcAft>
                          <a:spcPts val="300"/>
                        </a:spcAft>
                        <a:tabLst>
                          <a:tab pos="228600" algn="l"/>
                        </a:tabLst>
                      </a:pPr>
                      <a:r>
                        <a:rPr lang="en-CA" sz="1600">
                          <a:effectLst/>
                          <a:latin typeface="Times New Roman" panose="02020603050405020304" pitchFamily="18" charset="0"/>
                          <a:cs typeface="Times New Roman" panose="02020603050405020304" pitchFamily="18" charset="0"/>
                        </a:rPr>
                        <a:t>MIN(number1, [number2], …)</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marT="8890" marB="8890" anchor="ctr"/>
                </a:tc>
                <a:tc>
                  <a:txBody>
                    <a:bodyPr/>
                    <a:lstStyle/>
                    <a:p>
                      <a:pPr marL="228600" marR="0" algn="just">
                        <a:lnSpc>
                          <a:spcPts val="1300"/>
                        </a:lnSpc>
                        <a:spcBef>
                          <a:spcPts val="300"/>
                        </a:spcBef>
                        <a:spcAft>
                          <a:spcPts val="300"/>
                        </a:spcAft>
                        <a:tabLst>
                          <a:tab pos="228600" algn="l"/>
                        </a:tabLst>
                      </a:pPr>
                      <a:r>
                        <a:rPr lang="en-CA" sz="1600">
                          <a:effectLst/>
                          <a:latin typeface="Times New Roman" panose="02020603050405020304" pitchFamily="18" charset="0"/>
                          <a:cs typeface="Times New Roman" panose="02020603050405020304" pitchFamily="18" charset="0"/>
                        </a:rPr>
                        <a:t>Tìm đối số có giá trị lớn nhất</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marT="8890" marB="8890" anchor="ctr"/>
                </a:tc>
                <a:extLst>
                  <a:ext uri="{0D108BD9-81ED-4DB2-BD59-A6C34878D82A}">
                    <a16:rowId xmlns:a16="http://schemas.microsoft.com/office/drawing/2014/main" val="3302731559"/>
                  </a:ext>
                </a:extLst>
              </a:tr>
              <a:tr h="364999">
                <a:tc>
                  <a:txBody>
                    <a:bodyPr/>
                    <a:lstStyle/>
                    <a:p>
                      <a:pPr marL="228600" marR="0" algn="just">
                        <a:lnSpc>
                          <a:spcPts val="1300"/>
                        </a:lnSpc>
                        <a:spcBef>
                          <a:spcPts val="300"/>
                        </a:spcBef>
                        <a:spcAft>
                          <a:spcPts val="300"/>
                        </a:spcAft>
                        <a:tabLst>
                          <a:tab pos="228600" algn="l"/>
                        </a:tabLst>
                      </a:pPr>
                      <a:r>
                        <a:rPr lang="en-CA" sz="1600">
                          <a:effectLst/>
                          <a:latin typeface="Times New Roman" panose="02020603050405020304" pitchFamily="18" charset="0"/>
                          <a:cs typeface="Times New Roman" panose="02020603050405020304" pitchFamily="18" charset="0"/>
                        </a:rPr>
                        <a:t>MAX(number1, [number2], …)</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marT="8890" marB="8890" anchor="ctr"/>
                </a:tc>
                <a:tc>
                  <a:txBody>
                    <a:bodyPr/>
                    <a:lstStyle/>
                    <a:p>
                      <a:pPr marL="228600" marR="0" algn="just">
                        <a:lnSpc>
                          <a:spcPts val="1300"/>
                        </a:lnSpc>
                        <a:spcBef>
                          <a:spcPts val="300"/>
                        </a:spcBef>
                        <a:spcAft>
                          <a:spcPts val="300"/>
                        </a:spcAft>
                        <a:tabLst>
                          <a:tab pos="228600" algn="l"/>
                        </a:tabLst>
                      </a:pPr>
                      <a:r>
                        <a:rPr lang="en-CA" sz="1600">
                          <a:effectLst/>
                          <a:latin typeface="Times New Roman" panose="02020603050405020304" pitchFamily="18" charset="0"/>
                          <a:cs typeface="Times New Roman" panose="02020603050405020304" pitchFamily="18" charset="0"/>
                        </a:rPr>
                        <a:t>Tìm đối số có giá trị nhỏ nhất</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marT="8890" marB="8890" anchor="ctr"/>
                </a:tc>
                <a:extLst>
                  <a:ext uri="{0D108BD9-81ED-4DB2-BD59-A6C34878D82A}">
                    <a16:rowId xmlns:a16="http://schemas.microsoft.com/office/drawing/2014/main" val="140117699"/>
                  </a:ext>
                </a:extLst>
              </a:tr>
              <a:tr h="440571">
                <a:tc>
                  <a:txBody>
                    <a:bodyPr/>
                    <a:lstStyle/>
                    <a:p>
                      <a:pPr marL="228600" marR="0" algn="just">
                        <a:lnSpc>
                          <a:spcPts val="1300"/>
                        </a:lnSpc>
                        <a:spcBef>
                          <a:spcPts val="300"/>
                        </a:spcBef>
                        <a:spcAft>
                          <a:spcPts val="300"/>
                        </a:spcAft>
                        <a:tabLst>
                          <a:tab pos="228600" algn="l"/>
                        </a:tabLst>
                      </a:pPr>
                      <a:r>
                        <a:rPr lang="en-CA" sz="1600">
                          <a:effectLst/>
                          <a:latin typeface="Times New Roman" panose="02020603050405020304" pitchFamily="18" charset="0"/>
                          <a:cs typeface="Times New Roman" panose="02020603050405020304" pitchFamily="18" charset="0"/>
                        </a:rPr>
                        <a:t>COUNT(value1, [value2], …)</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marT="8890" marB="8890" anchor="ctr"/>
                </a:tc>
                <a:tc>
                  <a:txBody>
                    <a:bodyPr/>
                    <a:lstStyle/>
                    <a:p>
                      <a:pPr marL="228600" marR="0" algn="just">
                        <a:lnSpc>
                          <a:spcPts val="1300"/>
                        </a:lnSpc>
                        <a:spcBef>
                          <a:spcPts val="300"/>
                        </a:spcBef>
                        <a:spcAft>
                          <a:spcPts val="300"/>
                        </a:spcAft>
                        <a:tabLst>
                          <a:tab pos="228600" algn="l"/>
                        </a:tabLst>
                      </a:pPr>
                      <a:r>
                        <a:rPr lang="en-CA" sz="1600">
                          <a:effectLst/>
                          <a:latin typeface="Times New Roman" panose="02020603050405020304" pitchFamily="18" charset="0"/>
                          <a:cs typeface="Times New Roman" panose="02020603050405020304" pitchFamily="18" charset="0"/>
                        </a:rPr>
                        <a:t>Đếm số ô có chứa là dữ liệu số trong một vùng</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marT="8890" marB="8890" anchor="ctr"/>
                </a:tc>
                <a:extLst>
                  <a:ext uri="{0D108BD9-81ED-4DB2-BD59-A6C34878D82A}">
                    <a16:rowId xmlns:a16="http://schemas.microsoft.com/office/drawing/2014/main" val="1148270994"/>
                  </a:ext>
                </a:extLst>
              </a:tr>
              <a:tr h="364999">
                <a:tc>
                  <a:txBody>
                    <a:bodyPr/>
                    <a:lstStyle/>
                    <a:p>
                      <a:pPr marL="228600" marR="0" algn="just">
                        <a:lnSpc>
                          <a:spcPts val="1300"/>
                        </a:lnSpc>
                        <a:spcBef>
                          <a:spcPts val="300"/>
                        </a:spcBef>
                        <a:spcAft>
                          <a:spcPts val="300"/>
                        </a:spcAft>
                        <a:tabLst>
                          <a:tab pos="228600" algn="l"/>
                        </a:tabLst>
                      </a:pPr>
                      <a:r>
                        <a:rPr lang="en-CA" sz="1600">
                          <a:effectLst/>
                          <a:latin typeface="Times New Roman" panose="02020603050405020304" pitchFamily="18" charset="0"/>
                          <a:cs typeface="Times New Roman" panose="02020603050405020304" pitchFamily="18" charset="0"/>
                        </a:rPr>
                        <a:t>COUNTA value1, [value2], …)</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marT="8890" marB="8890" anchor="ctr"/>
                </a:tc>
                <a:tc>
                  <a:txBody>
                    <a:bodyPr/>
                    <a:lstStyle/>
                    <a:p>
                      <a:pPr marL="228600" marR="0" algn="just">
                        <a:lnSpc>
                          <a:spcPts val="1300"/>
                        </a:lnSpc>
                        <a:spcBef>
                          <a:spcPts val="300"/>
                        </a:spcBef>
                        <a:spcAft>
                          <a:spcPts val="300"/>
                        </a:spcAft>
                        <a:tabLst>
                          <a:tab pos="228600" algn="l"/>
                        </a:tabLst>
                      </a:pPr>
                      <a:r>
                        <a:rPr lang="en-CA" sz="1600">
                          <a:effectLst/>
                          <a:latin typeface="Times New Roman" panose="02020603050405020304" pitchFamily="18" charset="0"/>
                          <a:cs typeface="Times New Roman" panose="02020603050405020304" pitchFamily="18" charset="0"/>
                        </a:rPr>
                        <a:t>Đếm số ô có chứa là dữ liệu trong một vùng </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marT="8890" marB="8890" anchor="ctr"/>
                </a:tc>
                <a:extLst>
                  <a:ext uri="{0D108BD9-81ED-4DB2-BD59-A6C34878D82A}">
                    <a16:rowId xmlns:a16="http://schemas.microsoft.com/office/drawing/2014/main" val="4080050270"/>
                  </a:ext>
                </a:extLst>
              </a:tr>
              <a:tr h="364999">
                <a:tc>
                  <a:txBody>
                    <a:bodyPr/>
                    <a:lstStyle/>
                    <a:p>
                      <a:pPr marL="228600" marR="0" algn="just">
                        <a:lnSpc>
                          <a:spcPts val="1300"/>
                        </a:lnSpc>
                        <a:spcBef>
                          <a:spcPts val="300"/>
                        </a:spcBef>
                        <a:spcAft>
                          <a:spcPts val="300"/>
                        </a:spcAft>
                        <a:tabLst>
                          <a:tab pos="228600" algn="l"/>
                        </a:tabLst>
                      </a:pPr>
                      <a:r>
                        <a:rPr lang="en-CA" sz="1600">
                          <a:effectLst/>
                          <a:latin typeface="Times New Roman" panose="02020603050405020304" pitchFamily="18" charset="0"/>
                          <a:cs typeface="Times New Roman" panose="02020603050405020304" pitchFamily="18" charset="0"/>
                        </a:rPr>
                        <a:t>COUNTBLANK(range)</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marT="8890" marB="8890" anchor="ctr"/>
                </a:tc>
                <a:tc>
                  <a:txBody>
                    <a:bodyPr/>
                    <a:lstStyle/>
                    <a:p>
                      <a:pPr marL="228600" marR="0" algn="just">
                        <a:lnSpc>
                          <a:spcPts val="1300"/>
                        </a:lnSpc>
                        <a:spcBef>
                          <a:spcPts val="300"/>
                        </a:spcBef>
                        <a:spcAft>
                          <a:spcPts val="300"/>
                        </a:spcAft>
                        <a:tabLst>
                          <a:tab pos="228600" algn="l"/>
                        </a:tabLst>
                      </a:pPr>
                      <a:r>
                        <a:rPr lang="en-CA" sz="1600" dirty="0" err="1">
                          <a:effectLst/>
                          <a:latin typeface="Times New Roman" panose="02020603050405020304" pitchFamily="18" charset="0"/>
                          <a:cs typeface="Times New Roman" panose="02020603050405020304" pitchFamily="18" charset="0"/>
                        </a:rPr>
                        <a:t>Đếm</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số</a:t>
                      </a:r>
                      <a:r>
                        <a:rPr lang="en-CA" sz="1600" dirty="0">
                          <a:effectLst/>
                          <a:latin typeface="Times New Roman" panose="02020603050405020304" pitchFamily="18" charset="0"/>
                          <a:cs typeface="Times New Roman" panose="02020603050405020304" pitchFamily="18" charset="0"/>
                        </a:rPr>
                        <a:t> ô </a:t>
                      </a:r>
                      <a:r>
                        <a:rPr lang="en-CA" sz="1600" dirty="0" err="1">
                          <a:effectLst/>
                          <a:latin typeface="Times New Roman" panose="02020603050405020304" pitchFamily="18" charset="0"/>
                          <a:cs typeface="Times New Roman" panose="02020603050405020304" pitchFamily="18" charset="0"/>
                        </a:rPr>
                        <a:t>không</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chứa</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dữ</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liệu</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trong</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một</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vùng</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marT="8890" marB="8890" anchor="ctr"/>
                </a:tc>
                <a:extLst>
                  <a:ext uri="{0D108BD9-81ED-4DB2-BD59-A6C34878D82A}">
                    <a16:rowId xmlns:a16="http://schemas.microsoft.com/office/drawing/2014/main" val="3339022532"/>
                  </a:ext>
                </a:extLst>
              </a:tr>
            </a:tbl>
          </a:graphicData>
        </a:graphic>
      </p:graphicFrame>
    </p:spTree>
    <p:extLst>
      <p:ext uri="{BB962C8B-B14F-4D97-AF65-F5344CB8AC3E}">
        <p14:creationId xmlns:p14="http://schemas.microsoft.com/office/powerpoint/2010/main" val="209882741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Sử</a:t>
            </a:r>
            <a:r>
              <a:rPr lang="en-US" dirty="0"/>
              <a:t> </a:t>
            </a:r>
            <a:r>
              <a:rPr lang="en-US" dirty="0" err="1"/>
              <a:t>dụng</a:t>
            </a:r>
            <a:r>
              <a:rPr lang="en-US" dirty="0"/>
              <a:t> </a:t>
            </a:r>
            <a:r>
              <a:rPr lang="en-US" dirty="0" err="1"/>
              <a:t>hàm</a:t>
            </a:r>
            <a:r>
              <a:rPr lang="en-US" dirty="0"/>
              <a:t> </a:t>
            </a:r>
            <a:r>
              <a:rPr lang="en-US" dirty="0" err="1"/>
              <a:t>toán</a:t>
            </a:r>
            <a:r>
              <a:rPr lang="en-US" dirty="0"/>
              <a:t> </a:t>
            </a:r>
            <a:r>
              <a:rPr lang="en-US" dirty="0" err="1"/>
              <a:t>học</a:t>
            </a:r>
            <a:r>
              <a:rPr lang="en-US" dirty="0"/>
              <a:t> </a:t>
            </a:r>
            <a:r>
              <a:rPr lang="en-US" dirty="0" err="1"/>
              <a:t>và</a:t>
            </a:r>
            <a:r>
              <a:rPr lang="en-US" dirty="0"/>
              <a:t> </a:t>
            </a:r>
            <a:r>
              <a:rPr lang="en-US" dirty="0" err="1"/>
              <a:t>thống</a:t>
            </a:r>
            <a:r>
              <a:rPr lang="en-US" dirty="0"/>
              <a:t> </a:t>
            </a:r>
            <a:r>
              <a:rPr lang="en-US" dirty="0" err="1"/>
              <a:t>kê</a:t>
            </a:r>
            <a:endParaRPr lang="en-US" dirty="0"/>
          </a:p>
        </p:txBody>
      </p:sp>
      <p:sp>
        <p:nvSpPr>
          <p:cNvPr id="3" name="Content Placeholder 2"/>
          <p:cNvSpPr>
            <a:spLocks noGrp="1"/>
          </p:cNvSpPr>
          <p:nvPr>
            <p:ph type="body" sz="quarter" idx="13"/>
          </p:nvPr>
        </p:nvSpPr>
        <p:spPr>
          <a:xfrm>
            <a:off x="457200" y="925417"/>
            <a:ext cx="4282966" cy="3627533"/>
          </a:xfrm>
        </p:spPr>
        <p:txBody>
          <a:bodyPr anchor="ctr"/>
          <a:lstStyle/>
          <a:p>
            <a:pPr algn="just"/>
            <a:r>
              <a:rPr lang="vi-VN" dirty="0"/>
              <a:t>Sử dụng các hàm thống kê</a:t>
            </a:r>
            <a:r>
              <a:rPr lang="en-US" dirty="0"/>
              <a:t> (</a:t>
            </a:r>
            <a:r>
              <a:rPr lang="en-US" dirty="0" err="1"/>
              <a:t>tt</a:t>
            </a:r>
            <a:r>
              <a:rPr lang="en-US" dirty="0"/>
              <a:t>)</a:t>
            </a:r>
          </a:p>
          <a:p>
            <a:pPr lvl="1" algn="just"/>
            <a:r>
              <a:rPr lang="vi-VN" dirty="0"/>
              <a:t>Các hàm này có số tham số thay đổi và tối đa là 255. </a:t>
            </a:r>
            <a:endParaRPr lang="en-US" dirty="0"/>
          </a:p>
          <a:p>
            <a:pPr lvl="1" algn="just"/>
            <a:r>
              <a:rPr lang="vi-VN" dirty="0"/>
              <a:t>Trong cú pháp của các hàm, nếu tham số được đặt trong cặp ngoặc vuông [ ] thì đó là tham số tùy chọn.</a:t>
            </a:r>
          </a:p>
        </p:txBody>
      </p:sp>
      <p:sp>
        <p:nvSpPr>
          <p:cNvPr id="4" name="Date Placeholder 3"/>
          <p:cNvSpPr>
            <a:spLocks noGrp="1"/>
          </p:cNvSpPr>
          <p:nvPr>
            <p:ph type="dt" sz="half" idx="14"/>
          </p:nvPr>
        </p:nvSpPr>
        <p:spPr/>
        <p:txBody>
          <a:bodyPr/>
          <a:lstStyle/>
          <a:p>
            <a:fld id="{C0036E63-7EE7-4982-8B87-1AF2F239207E}" type="datetime1">
              <a:rPr lang="en-US" smtClean="0"/>
              <a:t>8/23/2019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18</a:t>
            </a:fld>
            <a:endParaRPr lang="en-US"/>
          </a:p>
        </p:txBody>
      </p:sp>
      <p:pic>
        <p:nvPicPr>
          <p:cNvPr id="9" name="Picture 8">
            <a:extLst>
              <a:ext uri="{FF2B5EF4-FFF2-40B4-BE49-F238E27FC236}">
                <a16:creationId xmlns:a16="http://schemas.microsoft.com/office/drawing/2014/main" id="{76FB0A34-B1C2-4A42-B2FD-26D8BAF4CE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64692" y="1033464"/>
            <a:ext cx="4060190" cy="325437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51435607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Sử</a:t>
            </a:r>
            <a:r>
              <a:rPr lang="en-US" dirty="0"/>
              <a:t> </a:t>
            </a:r>
            <a:r>
              <a:rPr lang="en-US" dirty="0" err="1"/>
              <a:t>dụng</a:t>
            </a:r>
            <a:r>
              <a:rPr lang="en-US" dirty="0"/>
              <a:t> </a:t>
            </a:r>
            <a:r>
              <a:rPr lang="en-US" dirty="0" err="1"/>
              <a:t>hàm</a:t>
            </a:r>
            <a:r>
              <a:rPr lang="en-US" dirty="0"/>
              <a:t> </a:t>
            </a:r>
            <a:r>
              <a:rPr lang="en-US" dirty="0" err="1"/>
              <a:t>toán</a:t>
            </a:r>
            <a:r>
              <a:rPr lang="en-US" dirty="0"/>
              <a:t> </a:t>
            </a:r>
            <a:r>
              <a:rPr lang="en-US" dirty="0" err="1"/>
              <a:t>học</a:t>
            </a:r>
            <a:r>
              <a:rPr lang="en-US" dirty="0"/>
              <a:t> </a:t>
            </a:r>
            <a:r>
              <a:rPr lang="en-US" dirty="0" err="1"/>
              <a:t>và</a:t>
            </a:r>
            <a:r>
              <a:rPr lang="en-US" dirty="0"/>
              <a:t> </a:t>
            </a:r>
            <a:r>
              <a:rPr lang="en-US" dirty="0" err="1"/>
              <a:t>thống</a:t>
            </a:r>
            <a:r>
              <a:rPr lang="en-US" dirty="0"/>
              <a:t> </a:t>
            </a:r>
            <a:r>
              <a:rPr lang="en-US" dirty="0" err="1"/>
              <a:t>kê</a:t>
            </a:r>
            <a:endParaRPr lang="en-US" dirty="0"/>
          </a:p>
        </p:txBody>
      </p:sp>
      <p:sp>
        <p:nvSpPr>
          <p:cNvPr id="3" name="Content Placeholder 2"/>
          <p:cNvSpPr>
            <a:spLocks noGrp="1"/>
          </p:cNvSpPr>
          <p:nvPr>
            <p:ph type="body" sz="quarter" idx="13"/>
          </p:nvPr>
        </p:nvSpPr>
        <p:spPr>
          <a:xfrm>
            <a:off x="457200" y="925417"/>
            <a:ext cx="8318938" cy="3627533"/>
          </a:xfrm>
        </p:spPr>
        <p:txBody>
          <a:bodyPr anchor="ctr"/>
          <a:lstStyle/>
          <a:p>
            <a:pPr algn="just"/>
            <a:r>
              <a:rPr lang="vi-VN" dirty="0"/>
              <a:t>Sử dụng hàm SUBTOTAL</a:t>
            </a:r>
          </a:p>
          <a:p>
            <a:pPr lvl="1" algn="just"/>
            <a:r>
              <a:rPr lang="vi-VN" dirty="0"/>
              <a:t>Dữ liệu thuộc một vùng thường có liên quan với nhau, có thể phân biệt thành các nhóm con (Subgroup). </a:t>
            </a:r>
            <a:endParaRPr lang="en-US" dirty="0"/>
          </a:p>
          <a:p>
            <a:pPr lvl="1" algn="just"/>
            <a:r>
              <a:rPr lang="en-US" dirty="0"/>
              <a:t>H</a:t>
            </a:r>
            <a:r>
              <a:rPr lang="vi-VN" dirty="0"/>
              <a:t>àm SUBTOTAL để thống kê dữ liệu trên từng nhóm con, sau đó thống kê trên toàn bộ vùng dữ liệu.</a:t>
            </a:r>
          </a:p>
          <a:p>
            <a:pPr lvl="1" algn="just"/>
            <a:r>
              <a:rPr lang="vi-VN" dirty="0"/>
              <a:t>Cú pháp của hàm: SUBTOTAL(function_num, ref1,[ref2],…) trong đó function_num là số hiệu của một hàm thống kê.</a:t>
            </a:r>
          </a:p>
        </p:txBody>
      </p:sp>
      <p:sp>
        <p:nvSpPr>
          <p:cNvPr id="4" name="Date Placeholder 3"/>
          <p:cNvSpPr>
            <a:spLocks noGrp="1"/>
          </p:cNvSpPr>
          <p:nvPr>
            <p:ph type="dt" sz="half" idx="14"/>
          </p:nvPr>
        </p:nvSpPr>
        <p:spPr/>
        <p:txBody>
          <a:bodyPr/>
          <a:lstStyle/>
          <a:p>
            <a:fld id="{C0036E63-7EE7-4982-8B87-1AF2F239207E}" type="datetime1">
              <a:rPr lang="en-US" smtClean="0"/>
              <a:t>8/23/2019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19</a:t>
            </a:fld>
            <a:endParaRPr lang="en-US"/>
          </a:p>
        </p:txBody>
      </p:sp>
    </p:spTree>
    <p:extLst>
      <p:ext uri="{BB962C8B-B14F-4D97-AF65-F5344CB8AC3E}">
        <p14:creationId xmlns:p14="http://schemas.microsoft.com/office/powerpoint/2010/main" val="95955368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Hướng</a:t>
            </a:r>
            <a:r>
              <a:rPr lang="en-US" dirty="0"/>
              <a:t> </a:t>
            </a:r>
            <a:r>
              <a:rPr lang="en-US" dirty="0" err="1"/>
              <a:t>dẫn</a:t>
            </a:r>
            <a:r>
              <a:rPr lang="en-US" dirty="0"/>
              <a:t> </a:t>
            </a:r>
            <a:r>
              <a:rPr lang="en-US" dirty="0" err="1"/>
              <a:t>sử</a:t>
            </a:r>
            <a:r>
              <a:rPr lang="en-US" dirty="0"/>
              <a:t> </a:t>
            </a:r>
            <a:r>
              <a:rPr lang="en-US" dirty="0" err="1"/>
              <a:t>dụng</a:t>
            </a:r>
            <a:endParaRPr lang="en-US" dirty="0"/>
          </a:p>
        </p:txBody>
      </p:sp>
      <p:sp>
        <p:nvSpPr>
          <p:cNvPr id="3" name="Content Placeholder 2"/>
          <p:cNvSpPr>
            <a:spLocks noGrp="1"/>
          </p:cNvSpPr>
          <p:nvPr>
            <p:ph type="body" sz="quarter" idx="13"/>
          </p:nvPr>
        </p:nvSpPr>
        <p:spPr>
          <a:xfrm>
            <a:off x="665018" y="925417"/>
            <a:ext cx="7845137" cy="3627533"/>
          </a:xfrm>
        </p:spPr>
        <p:txBody>
          <a:bodyPr anchor="ctr"/>
          <a:lstStyle/>
          <a:p>
            <a:pPr>
              <a:lnSpc>
                <a:spcPct val="150000"/>
              </a:lnSpc>
            </a:pPr>
            <a:r>
              <a:rPr lang="en-US" sz="2200" dirty="0" err="1"/>
              <a:t>Sử</a:t>
            </a:r>
            <a:r>
              <a:rPr lang="en-US" sz="2200" dirty="0"/>
              <a:t> </a:t>
            </a:r>
            <a:r>
              <a:rPr lang="en-US" sz="2200" dirty="0" err="1"/>
              <a:t>dụng</a:t>
            </a:r>
            <a:r>
              <a:rPr lang="en-US" sz="2200" dirty="0"/>
              <a:t> </a:t>
            </a:r>
            <a:r>
              <a:rPr lang="en-US" sz="2200" dirty="0" err="1"/>
              <a:t>màn</a:t>
            </a:r>
            <a:r>
              <a:rPr lang="en-US" sz="2200" dirty="0"/>
              <a:t> </a:t>
            </a:r>
            <a:r>
              <a:rPr lang="en-US" sz="2200" dirty="0" err="1"/>
              <a:t>hình</a:t>
            </a:r>
            <a:r>
              <a:rPr lang="en-US" sz="2200" dirty="0"/>
              <a:t> ở </a:t>
            </a:r>
            <a:r>
              <a:rPr lang="en-US" sz="2200" dirty="0" err="1"/>
              <a:t>chế</a:t>
            </a:r>
            <a:r>
              <a:rPr lang="en-US" sz="2200" dirty="0"/>
              <a:t> </a:t>
            </a:r>
            <a:r>
              <a:rPr lang="en-US" sz="2200" dirty="0" err="1"/>
              <a:t>độ</a:t>
            </a:r>
            <a:r>
              <a:rPr lang="en-US" sz="2200" dirty="0"/>
              <a:t> </a:t>
            </a:r>
            <a:r>
              <a:rPr lang="en-US" sz="2200" b="1" dirty="0"/>
              <a:t>Show Presenter View </a:t>
            </a:r>
            <a:r>
              <a:rPr lang="en-US" sz="2200" dirty="0" err="1"/>
              <a:t>bao</a:t>
            </a:r>
            <a:r>
              <a:rPr lang="en-US" sz="2200" dirty="0"/>
              <a:t> </a:t>
            </a:r>
            <a:r>
              <a:rPr lang="en-US" sz="2200" dirty="0" err="1"/>
              <a:t>gồm</a:t>
            </a:r>
            <a:r>
              <a:rPr lang="en-US" sz="2200" dirty="0"/>
              <a:t> </a:t>
            </a:r>
            <a:r>
              <a:rPr lang="en-US" sz="2200" dirty="0" err="1"/>
              <a:t>phần</a:t>
            </a:r>
            <a:r>
              <a:rPr lang="en-US" sz="2200" dirty="0"/>
              <a:t> </a:t>
            </a:r>
            <a:r>
              <a:rPr lang="en-US" sz="2200" b="1" dirty="0" err="1"/>
              <a:t>lý</a:t>
            </a:r>
            <a:r>
              <a:rPr lang="en-US" sz="2200" b="1" dirty="0"/>
              <a:t> </a:t>
            </a:r>
            <a:r>
              <a:rPr lang="en-US" sz="2200" b="1" dirty="0" err="1"/>
              <a:t>thuyết</a:t>
            </a:r>
            <a:r>
              <a:rPr lang="en-US" sz="2200" b="1" dirty="0"/>
              <a:t> </a:t>
            </a:r>
            <a:r>
              <a:rPr lang="en-US" sz="2200" dirty="0" err="1"/>
              <a:t>và</a:t>
            </a:r>
            <a:r>
              <a:rPr lang="en-US" sz="2200" dirty="0"/>
              <a:t> </a:t>
            </a:r>
            <a:r>
              <a:rPr lang="en-US" sz="2200" b="1" dirty="0" err="1"/>
              <a:t>hướng</a:t>
            </a:r>
            <a:r>
              <a:rPr lang="en-US" sz="2200" b="1" dirty="0"/>
              <a:t> </a:t>
            </a:r>
            <a:r>
              <a:rPr lang="en-US" sz="2200" b="1" dirty="0" err="1"/>
              <a:t>dẫn</a:t>
            </a:r>
            <a:r>
              <a:rPr lang="en-US" sz="2200" b="1" dirty="0"/>
              <a:t> </a:t>
            </a:r>
            <a:r>
              <a:rPr lang="en-US" sz="2200" b="1" dirty="0" err="1"/>
              <a:t>thao</a:t>
            </a:r>
            <a:r>
              <a:rPr lang="en-US" sz="2200" b="1" dirty="0"/>
              <a:t> </a:t>
            </a:r>
            <a:r>
              <a:rPr lang="en-US" sz="2200" b="1" dirty="0" err="1"/>
              <a:t>tác</a:t>
            </a:r>
            <a:r>
              <a:rPr lang="en-US" sz="2200" b="1" dirty="0"/>
              <a:t> </a:t>
            </a:r>
            <a:r>
              <a:rPr lang="en-US" sz="2200" b="1" dirty="0" err="1"/>
              <a:t>thực</a:t>
            </a:r>
            <a:r>
              <a:rPr lang="en-US" sz="2200" b="1" dirty="0"/>
              <a:t> </a:t>
            </a:r>
            <a:r>
              <a:rPr lang="en-US" sz="2200" b="1" dirty="0" err="1"/>
              <a:t>hành</a:t>
            </a:r>
            <a:endParaRPr lang="en-US" sz="2200" b="1" dirty="0"/>
          </a:p>
          <a:p>
            <a:pPr>
              <a:lnSpc>
                <a:spcPct val="150000"/>
              </a:lnSpc>
            </a:pPr>
            <a:r>
              <a:rPr lang="en-US" sz="2200" dirty="0" err="1"/>
              <a:t>Các</a:t>
            </a:r>
            <a:r>
              <a:rPr lang="en-US" sz="2200" dirty="0"/>
              <a:t> </a:t>
            </a:r>
            <a:r>
              <a:rPr lang="en-US" sz="2200" dirty="0" err="1"/>
              <a:t>câu</a:t>
            </a:r>
            <a:r>
              <a:rPr lang="en-US" sz="2200" dirty="0"/>
              <a:t> </a:t>
            </a:r>
            <a:r>
              <a:rPr lang="en-US" sz="2200" dirty="0" err="1"/>
              <a:t>hỏi</a:t>
            </a:r>
            <a:r>
              <a:rPr lang="en-US" sz="2200" dirty="0"/>
              <a:t> </a:t>
            </a:r>
            <a:r>
              <a:rPr lang="en-US" sz="2200" dirty="0" err="1"/>
              <a:t>ôn</a:t>
            </a:r>
            <a:r>
              <a:rPr lang="en-US" sz="2200" dirty="0"/>
              <a:t> </a:t>
            </a:r>
            <a:r>
              <a:rPr lang="en-US" sz="2200" dirty="0" err="1"/>
              <a:t>tập</a:t>
            </a:r>
            <a:r>
              <a:rPr lang="en-US" sz="2200" dirty="0"/>
              <a:t> </a:t>
            </a:r>
            <a:r>
              <a:rPr lang="en-US" sz="2200" dirty="0" err="1"/>
              <a:t>bao</a:t>
            </a:r>
            <a:r>
              <a:rPr lang="en-US" sz="2200" dirty="0"/>
              <a:t> </a:t>
            </a:r>
            <a:r>
              <a:rPr lang="en-US" sz="2200" dirty="0" err="1"/>
              <a:t>gồm</a:t>
            </a:r>
            <a:r>
              <a:rPr lang="en-US" sz="2200" dirty="0"/>
              <a:t> </a:t>
            </a:r>
            <a:r>
              <a:rPr lang="en-US" sz="2200" dirty="0" err="1"/>
              <a:t>cả</a:t>
            </a:r>
            <a:r>
              <a:rPr lang="en-US" sz="2200" dirty="0"/>
              <a:t> </a:t>
            </a:r>
            <a:r>
              <a:rPr lang="en-US" sz="2200" dirty="0" err="1"/>
              <a:t>phần</a:t>
            </a:r>
            <a:r>
              <a:rPr lang="en-US" sz="2200" dirty="0"/>
              <a:t> </a:t>
            </a:r>
            <a:r>
              <a:rPr lang="en-US" sz="2200" dirty="0" err="1"/>
              <a:t>đáp</a:t>
            </a:r>
            <a:r>
              <a:rPr lang="en-US" sz="2200" dirty="0"/>
              <a:t> </a:t>
            </a:r>
            <a:r>
              <a:rPr lang="en-US" sz="2200" dirty="0" err="1"/>
              <a:t>án</a:t>
            </a:r>
            <a:r>
              <a:rPr lang="en-US" sz="2200" dirty="0"/>
              <a:t> </a:t>
            </a:r>
            <a:r>
              <a:rPr lang="en-US" sz="2200" dirty="0" err="1"/>
              <a:t>dưới</a:t>
            </a:r>
            <a:r>
              <a:rPr lang="en-US" sz="2200" dirty="0"/>
              <a:t> </a:t>
            </a:r>
            <a:r>
              <a:rPr lang="en-US" sz="2200" dirty="0" err="1"/>
              <a:t>dạng</a:t>
            </a:r>
            <a:r>
              <a:rPr lang="en-US" sz="2200" dirty="0"/>
              <a:t> </a:t>
            </a:r>
            <a:r>
              <a:rPr lang="en-US" sz="2200" b="1" dirty="0"/>
              <a:t>Animation</a:t>
            </a:r>
          </a:p>
        </p:txBody>
      </p:sp>
      <p:sp>
        <p:nvSpPr>
          <p:cNvPr id="4" name="Date Placeholder 3"/>
          <p:cNvSpPr>
            <a:spLocks noGrp="1"/>
          </p:cNvSpPr>
          <p:nvPr>
            <p:ph type="dt" sz="half" idx="14"/>
          </p:nvPr>
        </p:nvSpPr>
        <p:spPr/>
        <p:txBody>
          <a:bodyPr/>
          <a:lstStyle/>
          <a:p>
            <a:fld id="{84F4C977-F584-48D3-A664-6D0C86F729C6}" type="datetime1">
              <a:rPr lang="en-US" smtClean="0"/>
              <a:t>8/23/2019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a:t>
            </a:fld>
            <a:endParaRPr lang="en-US"/>
          </a:p>
        </p:txBody>
      </p:sp>
    </p:spTree>
    <p:extLst>
      <p:ext uri="{BB962C8B-B14F-4D97-AF65-F5344CB8AC3E}">
        <p14:creationId xmlns:p14="http://schemas.microsoft.com/office/powerpoint/2010/main" val="301832529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Sử</a:t>
            </a:r>
            <a:r>
              <a:rPr lang="en-US" dirty="0"/>
              <a:t> </a:t>
            </a:r>
            <a:r>
              <a:rPr lang="en-US" dirty="0" err="1"/>
              <a:t>dụng</a:t>
            </a:r>
            <a:r>
              <a:rPr lang="en-US" dirty="0"/>
              <a:t> </a:t>
            </a:r>
            <a:r>
              <a:rPr lang="en-US" dirty="0" err="1"/>
              <a:t>hàm</a:t>
            </a:r>
            <a:r>
              <a:rPr lang="en-US" dirty="0"/>
              <a:t> </a:t>
            </a:r>
            <a:r>
              <a:rPr lang="en-US" dirty="0" err="1"/>
              <a:t>toán</a:t>
            </a:r>
            <a:r>
              <a:rPr lang="en-US" dirty="0"/>
              <a:t> </a:t>
            </a:r>
            <a:r>
              <a:rPr lang="en-US" dirty="0" err="1"/>
              <a:t>học</a:t>
            </a:r>
            <a:r>
              <a:rPr lang="en-US" dirty="0"/>
              <a:t> </a:t>
            </a:r>
            <a:r>
              <a:rPr lang="en-US" dirty="0" err="1"/>
              <a:t>và</a:t>
            </a:r>
            <a:r>
              <a:rPr lang="en-US" dirty="0"/>
              <a:t> </a:t>
            </a:r>
            <a:r>
              <a:rPr lang="en-US" dirty="0" err="1"/>
              <a:t>thống</a:t>
            </a:r>
            <a:r>
              <a:rPr lang="en-US" dirty="0"/>
              <a:t> </a:t>
            </a:r>
            <a:r>
              <a:rPr lang="en-US" dirty="0" err="1"/>
              <a:t>kê</a:t>
            </a:r>
            <a:endParaRPr lang="en-US" dirty="0"/>
          </a:p>
        </p:txBody>
      </p:sp>
      <p:sp>
        <p:nvSpPr>
          <p:cNvPr id="3" name="Content Placeholder 2"/>
          <p:cNvSpPr>
            <a:spLocks noGrp="1"/>
          </p:cNvSpPr>
          <p:nvPr>
            <p:ph type="body" sz="quarter" idx="13"/>
          </p:nvPr>
        </p:nvSpPr>
        <p:spPr>
          <a:xfrm>
            <a:off x="457200" y="925417"/>
            <a:ext cx="8318938" cy="3627533"/>
          </a:xfrm>
        </p:spPr>
        <p:txBody>
          <a:bodyPr anchor="t"/>
          <a:lstStyle/>
          <a:p>
            <a:pPr algn="just"/>
            <a:r>
              <a:rPr lang="vi-VN" dirty="0"/>
              <a:t>Sử dụng hàm SUBTOTAL</a:t>
            </a:r>
            <a:r>
              <a:rPr lang="en-US" dirty="0"/>
              <a:t> (</a:t>
            </a:r>
            <a:r>
              <a:rPr lang="en-US" dirty="0" err="1"/>
              <a:t>tt</a:t>
            </a:r>
            <a:r>
              <a:rPr lang="en-US" dirty="0"/>
              <a:t>)</a:t>
            </a:r>
          </a:p>
          <a:p>
            <a:pPr marL="0" indent="0" algn="just">
              <a:buNone/>
            </a:pPr>
            <a:endParaRPr lang="vi-VN" dirty="0"/>
          </a:p>
        </p:txBody>
      </p:sp>
      <p:sp>
        <p:nvSpPr>
          <p:cNvPr id="4" name="Date Placeholder 3"/>
          <p:cNvSpPr>
            <a:spLocks noGrp="1"/>
          </p:cNvSpPr>
          <p:nvPr>
            <p:ph type="dt" sz="half" idx="14"/>
          </p:nvPr>
        </p:nvSpPr>
        <p:spPr/>
        <p:txBody>
          <a:bodyPr/>
          <a:lstStyle/>
          <a:p>
            <a:fld id="{C0036E63-7EE7-4982-8B87-1AF2F239207E}" type="datetime1">
              <a:rPr lang="en-US" smtClean="0"/>
              <a:t>8/23/2019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20</a:t>
            </a:fld>
            <a:endParaRPr lang="en-US"/>
          </a:p>
        </p:txBody>
      </p:sp>
      <p:graphicFrame>
        <p:nvGraphicFramePr>
          <p:cNvPr id="7" name="Table 6">
            <a:extLst>
              <a:ext uri="{FF2B5EF4-FFF2-40B4-BE49-F238E27FC236}">
                <a16:creationId xmlns:a16="http://schemas.microsoft.com/office/drawing/2014/main" id="{69BFB412-8622-4148-9C37-C9D2147B6F8A}"/>
              </a:ext>
            </a:extLst>
          </p:cNvPr>
          <p:cNvGraphicFramePr>
            <a:graphicFrameLocks noGrp="1"/>
          </p:cNvGraphicFramePr>
          <p:nvPr>
            <p:extLst>
              <p:ext uri="{D42A27DB-BD31-4B8C-83A1-F6EECF244321}">
                <p14:modId xmlns:p14="http://schemas.microsoft.com/office/powerpoint/2010/main" val="309669922"/>
              </p:ext>
            </p:extLst>
          </p:nvPr>
        </p:nvGraphicFramePr>
        <p:xfrm>
          <a:off x="620143" y="1370123"/>
          <a:ext cx="8066657" cy="3289098"/>
        </p:xfrm>
        <a:graphic>
          <a:graphicData uri="http://schemas.openxmlformats.org/drawingml/2006/table">
            <a:tbl>
              <a:tblPr firstRow="1" firstCol="1" bandRow="1">
                <a:tableStyleId>{5940675A-B579-460E-94D1-54222C63F5DA}</a:tableStyleId>
              </a:tblPr>
              <a:tblGrid>
                <a:gridCol w="1061512">
                  <a:extLst>
                    <a:ext uri="{9D8B030D-6E8A-4147-A177-3AD203B41FA5}">
                      <a16:colId xmlns:a16="http://schemas.microsoft.com/office/drawing/2014/main" val="3319921721"/>
                    </a:ext>
                  </a:extLst>
                </a:gridCol>
                <a:gridCol w="1614352">
                  <a:extLst>
                    <a:ext uri="{9D8B030D-6E8A-4147-A177-3AD203B41FA5}">
                      <a16:colId xmlns:a16="http://schemas.microsoft.com/office/drawing/2014/main" val="62472552"/>
                    </a:ext>
                  </a:extLst>
                </a:gridCol>
                <a:gridCol w="5390793">
                  <a:extLst>
                    <a:ext uri="{9D8B030D-6E8A-4147-A177-3AD203B41FA5}">
                      <a16:colId xmlns:a16="http://schemas.microsoft.com/office/drawing/2014/main" val="3811181642"/>
                    </a:ext>
                  </a:extLst>
                </a:gridCol>
              </a:tblGrid>
              <a:tr h="439359">
                <a:tc>
                  <a:txBody>
                    <a:bodyPr/>
                    <a:lstStyle/>
                    <a:p>
                      <a:pPr marL="228600" marR="0" algn="ctr">
                        <a:lnSpc>
                          <a:spcPts val="1300"/>
                        </a:lnSpc>
                        <a:spcBef>
                          <a:spcPts val="300"/>
                        </a:spcBef>
                        <a:spcAft>
                          <a:spcPts val="300"/>
                        </a:spcAft>
                        <a:tabLst>
                          <a:tab pos="228600" algn="l"/>
                          <a:tab pos="457200" algn="l"/>
                        </a:tabLst>
                      </a:pPr>
                      <a:r>
                        <a:rPr lang="en-CA" sz="1600" b="1" dirty="0" err="1">
                          <a:effectLst/>
                          <a:latin typeface="Times New Roman" panose="02020603050405020304" pitchFamily="18" charset="0"/>
                          <a:cs typeface="Times New Roman" panose="02020603050405020304" pitchFamily="18" charset="0"/>
                        </a:rPr>
                        <a:t>Số</a:t>
                      </a:r>
                      <a:r>
                        <a:rPr lang="en-CA" sz="1600" b="1" dirty="0">
                          <a:effectLst/>
                          <a:latin typeface="Times New Roman" panose="02020603050405020304" pitchFamily="18" charset="0"/>
                          <a:cs typeface="Times New Roman" panose="02020603050405020304" pitchFamily="18" charset="0"/>
                        </a:rPr>
                        <a:t> </a:t>
                      </a:r>
                      <a:r>
                        <a:rPr lang="en-CA" sz="1600" b="1" dirty="0" err="1">
                          <a:effectLst/>
                          <a:latin typeface="Times New Roman" panose="02020603050405020304" pitchFamily="18" charset="0"/>
                          <a:cs typeface="Times New Roman" panose="02020603050405020304" pitchFamily="18" charset="0"/>
                        </a:rPr>
                        <a:t>hiệu</a:t>
                      </a:r>
                      <a:r>
                        <a:rPr lang="en-CA" sz="1600" b="1" dirty="0">
                          <a:effectLst/>
                          <a:latin typeface="Times New Roman" panose="02020603050405020304" pitchFamily="18" charset="0"/>
                          <a:cs typeface="Times New Roman" panose="02020603050405020304" pitchFamily="18" charset="0"/>
                        </a:rPr>
                        <a:t> </a:t>
                      </a:r>
                      <a:r>
                        <a:rPr lang="en-CA" sz="1600" b="1" dirty="0" err="1">
                          <a:effectLst/>
                          <a:latin typeface="Times New Roman" panose="02020603050405020304" pitchFamily="18" charset="0"/>
                          <a:cs typeface="Times New Roman" panose="02020603050405020304" pitchFamily="18" charset="0"/>
                        </a:rPr>
                        <a:t>hàm</a:t>
                      </a:r>
                      <a:endParaRPr lang="en-US" sz="1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ctr">
                        <a:lnSpc>
                          <a:spcPts val="1300"/>
                        </a:lnSpc>
                        <a:spcBef>
                          <a:spcPts val="300"/>
                        </a:spcBef>
                        <a:spcAft>
                          <a:spcPts val="300"/>
                        </a:spcAft>
                        <a:tabLst>
                          <a:tab pos="228600" algn="l"/>
                          <a:tab pos="457200" algn="l"/>
                        </a:tabLst>
                      </a:pPr>
                      <a:r>
                        <a:rPr lang="en-CA" sz="1600" b="1" dirty="0" err="1">
                          <a:effectLst/>
                          <a:latin typeface="Times New Roman" panose="02020603050405020304" pitchFamily="18" charset="0"/>
                          <a:cs typeface="Times New Roman" panose="02020603050405020304" pitchFamily="18" charset="0"/>
                        </a:rPr>
                        <a:t>Hàm</a:t>
                      </a:r>
                      <a:endParaRPr lang="en-US" sz="1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ctr">
                        <a:lnSpc>
                          <a:spcPts val="1300"/>
                        </a:lnSpc>
                        <a:spcBef>
                          <a:spcPts val="300"/>
                        </a:spcBef>
                        <a:spcAft>
                          <a:spcPts val="300"/>
                        </a:spcAft>
                        <a:tabLst>
                          <a:tab pos="228600" algn="l"/>
                          <a:tab pos="457200" algn="l"/>
                        </a:tabLst>
                      </a:pPr>
                      <a:r>
                        <a:rPr lang="en-CA" sz="1600" b="1" dirty="0" err="1">
                          <a:effectLst/>
                          <a:latin typeface="Times New Roman" panose="02020603050405020304" pitchFamily="18" charset="0"/>
                          <a:cs typeface="Times New Roman" panose="02020603050405020304" pitchFamily="18" charset="0"/>
                        </a:rPr>
                        <a:t>Ghi</a:t>
                      </a:r>
                      <a:r>
                        <a:rPr lang="en-CA" sz="1600" b="1" dirty="0">
                          <a:effectLst/>
                          <a:latin typeface="Times New Roman" panose="02020603050405020304" pitchFamily="18" charset="0"/>
                          <a:cs typeface="Times New Roman" panose="02020603050405020304" pitchFamily="18" charset="0"/>
                        </a:rPr>
                        <a:t> </a:t>
                      </a:r>
                      <a:r>
                        <a:rPr lang="en-CA" sz="1600" b="1" dirty="0" err="1">
                          <a:effectLst/>
                          <a:latin typeface="Times New Roman" panose="02020603050405020304" pitchFamily="18" charset="0"/>
                          <a:cs typeface="Times New Roman" panose="02020603050405020304" pitchFamily="18" charset="0"/>
                        </a:rPr>
                        <a:t>chú</a:t>
                      </a:r>
                      <a:endParaRPr lang="en-US" sz="1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675694641"/>
                  </a:ext>
                </a:extLst>
              </a:tr>
              <a:tr h="241038">
                <a:tc>
                  <a:txBody>
                    <a:bodyPr/>
                    <a:lstStyle/>
                    <a:p>
                      <a:pPr marL="228600" marR="0" algn="ctr">
                        <a:lnSpc>
                          <a:spcPts val="1300"/>
                        </a:lnSpc>
                        <a:spcBef>
                          <a:spcPts val="600"/>
                        </a:spcBef>
                        <a:spcAft>
                          <a:spcPts val="300"/>
                        </a:spcAft>
                        <a:tabLst>
                          <a:tab pos="228600" algn="l"/>
                          <a:tab pos="457200" algn="l"/>
                        </a:tabLst>
                      </a:pPr>
                      <a:r>
                        <a:rPr lang="en-CA" sz="1600" dirty="0">
                          <a:effectLst/>
                          <a:latin typeface="Times New Roman" panose="02020603050405020304" pitchFamily="18" charset="0"/>
                          <a:cs typeface="Times New Roman" panose="02020603050405020304" pitchFamily="18" charset="0"/>
                        </a:rPr>
                        <a:t>1</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just">
                        <a:lnSpc>
                          <a:spcPts val="1300"/>
                        </a:lnSpc>
                        <a:spcBef>
                          <a:spcPts val="600"/>
                        </a:spcBef>
                        <a:spcAft>
                          <a:spcPts val="300"/>
                        </a:spcAft>
                        <a:tabLst>
                          <a:tab pos="228600" algn="l"/>
                          <a:tab pos="457200" algn="l"/>
                        </a:tabLst>
                      </a:pPr>
                      <a:r>
                        <a:rPr lang="en-CA" sz="1600">
                          <a:effectLst/>
                          <a:latin typeface="Times New Roman" panose="02020603050405020304" pitchFamily="18" charset="0"/>
                          <a:cs typeface="Times New Roman" panose="02020603050405020304" pitchFamily="18" charset="0"/>
                        </a:rPr>
                        <a:t>AVERAGE</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just">
                        <a:lnSpc>
                          <a:spcPts val="1300"/>
                        </a:lnSpc>
                        <a:spcBef>
                          <a:spcPts val="600"/>
                        </a:spcBef>
                        <a:spcAft>
                          <a:spcPts val="300"/>
                        </a:spcAft>
                        <a:tabLst>
                          <a:tab pos="228600" algn="l"/>
                        </a:tabLst>
                      </a:pPr>
                      <a:r>
                        <a:rPr lang="en-CA" sz="1600">
                          <a:effectLst/>
                          <a:latin typeface="Times New Roman" panose="02020603050405020304" pitchFamily="18" charset="0"/>
                          <a:cs typeface="Times New Roman" panose="02020603050405020304" pitchFamily="18" charset="0"/>
                        </a:rPr>
                        <a:t>Tính trung bình cộng của các giá trị số</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4019498250"/>
                  </a:ext>
                </a:extLst>
              </a:tr>
              <a:tr h="241038">
                <a:tc>
                  <a:txBody>
                    <a:bodyPr/>
                    <a:lstStyle/>
                    <a:p>
                      <a:pPr marL="228600" marR="0" algn="ctr">
                        <a:lnSpc>
                          <a:spcPts val="1300"/>
                        </a:lnSpc>
                        <a:spcBef>
                          <a:spcPts val="600"/>
                        </a:spcBef>
                        <a:spcAft>
                          <a:spcPts val="300"/>
                        </a:spcAft>
                        <a:tabLst>
                          <a:tab pos="228600" algn="l"/>
                          <a:tab pos="457200" algn="l"/>
                        </a:tabLst>
                      </a:pPr>
                      <a:r>
                        <a:rPr lang="en-CA" sz="1600" dirty="0">
                          <a:effectLst/>
                          <a:latin typeface="Times New Roman" panose="02020603050405020304" pitchFamily="18" charset="0"/>
                          <a:cs typeface="Times New Roman" panose="02020603050405020304" pitchFamily="18" charset="0"/>
                        </a:rPr>
                        <a:t>2</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just">
                        <a:lnSpc>
                          <a:spcPts val="1300"/>
                        </a:lnSpc>
                        <a:spcBef>
                          <a:spcPts val="600"/>
                        </a:spcBef>
                        <a:spcAft>
                          <a:spcPts val="300"/>
                        </a:spcAft>
                        <a:tabLst>
                          <a:tab pos="228600" algn="l"/>
                          <a:tab pos="457200" algn="l"/>
                        </a:tabLst>
                      </a:pPr>
                      <a:r>
                        <a:rPr lang="en-CA" sz="1600">
                          <a:effectLst/>
                          <a:latin typeface="Times New Roman" panose="02020603050405020304" pitchFamily="18" charset="0"/>
                          <a:cs typeface="Times New Roman" panose="02020603050405020304" pitchFamily="18" charset="0"/>
                        </a:rPr>
                        <a:t>COUNT</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just">
                        <a:lnSpc>
                          <a:spcPts val="1300"/>
                        </a:lnSpc>
                        <a:spcBef>
                          <a:spcPts val="600"/>
                        </a:spcBef>
                        <a:spcAft>
                          <a:spcPts val="300"/>
                        </a:spcAft>
                        <a:tabLst>
                          <a:tab pos="228600" algn="l"/>
                        </a:tabLst>
                      </a:pPr>
                      <a:r>
                        <a:rPr lang="en-CA" sz="1600">
                          <a:effectLst/>
                          <a:latin typeface="Times New Roman" panose="02020603050405020304" pitchFamily="18" charset="0"/>
                          <a:cs typeface="Times New Roman" panose="02020603050405020304" pitchFamily="18" charset="0"/>
                        </a:rPr>
                        <a:t>Đếm số ô có chứa là dữ liệu số</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1812915718"/>
                  </a:ext>
                </a:extLst>
              </a:tr>
              <a:tr h="241038">
                <a:tc>
                  <a:txBody>
                    <a:bodyPr/>
                    <a:lstStyle/>
                    <a:p>
                      <a:pPr marL="228600" marR="0" algn="ctr">
                        <a:lnSpc>
                          <a:spcPts val="1300"/>
                        </a:lnSpc>
                        <a:spcBef>
                          <a:spcPts val="600"/>
                        </a:spcBef>
                        <a:spcAft>
                          <a:spcPts val="300"/>
                        </a:spcAft>
                        <a:tabLst>
                          <a:tab pos="228600" algn="l"/>
                          <a:tab pos="457200" algn="l"/>
                        </a:tabLst>
                      </a:pPr>
                      <a:r>
                        <a:rPr lang="en-CA" sz="1600">
                          <a:effectLst/>
                          <a:latin typeface="Times New Roman" panose="02020603050405020304" pitchFamily="18" charset="0"/>
                          <a:cs typeface="Times New Roman" panose="02020603050405020304" pitchFamily="18" charset="0"/>
                        </a:rPr>
                        <a:t>3</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just">
                        <a:lnSpc>
                          <a:spcPts val="1300"/>
                        </a:lnSpc>
                        <a:spcBef>
                          <a:spcPts val="600"/>
                        </a:spcBef>
                        <a:spcAft>
                          <a:spcPts val="300"/>
                        </a:spcAft>
                        <a:tabLst>
                          <a:tab pos="228600" algn="l"/>
                          <a:tab pos="457200" algn="l"/>
                        </a:tabLst>
                      </a:pPr>
                      <a:r>
                        <a:rPr lang="en-CA" sz="1600">
                          <a:effectLst/>
                          <a:latin typeface="Times New Roman" panose="02020603050405020304" pitchFamily="18" charset="0"/>
                          <a:cs typeface="Times New Roman" panose="02020603050405020304" pitchFamily="18" charset="0"/>
                        </a:rPr>
                        <a:t>COUNTA</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just">
                        <a:lnSpc>
                          <a:spcPts val="1300"/>
                        </a:lnSpc>
                        <a:spcBef>
                          <a:spcPts val="600"/>
                        </a:spcBef>
                        <a:spcAft>
                          <a:spcPts val="300"/>
                        </a:spcAft>
                        <a:tabLst>
                          <a:tab pos="228600" algn="l"/>
                        </a:tabLst>
                      </a:pPr>
                      <a:r>
                        <a:rPr lang="en-CA" sz="1600">
                          <a:effectLst/>
                          <a:latin typeface="Times New Roman" panose="02020603050405020304" pitchFamily="18" charset="0"/>
                          <a:cs typeface="Times New Roman" panose="02020603050405020304" pitchFamily="18" charset="0"/>
                        </a:rPr>
                        <a:t>Đếm số ô có chứa là dữ liệu</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207297228"/>
                  </a:ext>
                </a:extLst>
              </a:tr>
              <a:tr h="241038">
                <a:tc>
                  <a:txBody>
                    <a:bodyPr/>
                    <a:lstStyle/>
                    <a:p>
                      <a:pPr marL="228600" marR="0" algn="ctr">
                        <a:lnSpc>
                          <a:spcPts val="1300"/>
                        </a:lnSpc>
                        <a:spcBef>
                          <a:spcPts val="600"/>
                        </a:spcBef>
                        <a:spcAft>
                          <a:spcPts val="300"/>
                        </a:spcAft>
                        <a:tabLst>
                          <a:tab pos="228600" algn="l"/>
                          <a:tab pos="457200" algn="l"/>
                        </a:tabLst>
                      </a:pPr>
                      <a:r>
                        <a:rPr lang="en-CA" sz="1600">
                          <a:effectLst/>
                          <a:latin typeface="Times New Roman" panose="02020603050405020304" pitchFamily="18" charset="0"/>
                          <a:cs typeface="Times New Roman" panose="02020603050405020304" pitchFamily="18" charset="0"/>
                        </a:rPr>
                        <a:t>4</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just">
                        <a:lnSpc>
                          <a:spcPts val="1300"/>
                        </a:lnSpc>
                        <a:spcBef>
                          <a:spcPts val="600"/>
                        </a:spcBef>
                        <a:spcAft>
                          <a:spcPts val="300"/>
                        </a:spcAft>
                        <a:tabLst>
                          <a:tab pos="228600" algn="l"/>
                          <a:tab pos="457200" algn="l"/>
                        </a:tabLst>
                      </a:pPr>
                      <a:r>
                        <a:rPr lang="en-CA" sz="1600" dirty="0">
                          <a:effectLst/>
                          <a:latin typeface="Times New Roman" panose="02020603050405020304" pitchFamily="18" charset="0"/>
                          <a:cs typeface="Times New Roman" panose="02020603050405020304" pitchFamily="18" charset="0"/>
                        </a:rPr>
                        <a:t>MAX</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just">
                        <a:lnSpc>
                          <a:spcPts val="1300"/>
                        </a:lnSpc>
                        <a:spcBef>
                          <a:spcPts val="600"/>
                        </a:spcBef>
                        <a:spcAft>
                          <a:spcPts val="300"/>
                        </a:spcAft>
                        <a:tabLst>
                          <a:tab pos="228600" algn="l"/>
                        </a:tabLst>
                      </a:pPr>
                      <a:r>
                        <a:rPr lang="en-CA" sz="1600" dirty="0" err="1">
                          <a:effectLst/>
                          <a:latin typeface="Times New Roman" panose="02020603050405020304" pitchFamily="18" charset="0"/>
                          <a:cs typeface="Times New Roman" panose="02020603050405020304" pitchFamily="18" charset="0"/>
                        </a:rPr>
                        <a:t>Tìm</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giá</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trị</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lớn</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nhất</a:t>
                      </a:r>
                      <a:r>
                        <a:rPr lang="en-CA" sz="1600" dirty="0">
                          <a:effectLst/>
                          <a:latin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3791517127"/>
                  </a:ext>
                </a:extLst>
              </a:tr>
              <a:tr h="241038">
                <a:tc>
                  <a:txBody>
                    <a:bodyPr/>
                    <a:lstStyle/>
                    <a:p>
                      <a:pPr marL="228600" marR="0" algn="ctr">
                        <a:lnSpc>
                          <a:spcPts val="1300"/>
                        </a:lnSpc>
                        <a:spcBef>
                          <a:spcPts val="600"/>
                        </a:spcBef>
                        <a:spcAft>
                          <a:spcPts val="300"/>
                        </a:spcAft>
                        <a:tabLst>
                          <a:tab pos="228600" algn="l"/>
                          <a:tab pos="457200" algn="l"/>
                        </a:tabLst>
                      </a:pPr>
                      <a:r>
                        <a:rPr lang="en-CA" sz="1600">
                          <a:effectLst/>
                          <a:latin typeface="Times New Roman" panose="02020603050405020304" pitchFamily="18" charset="0"/>
                          <a:cs typeface="Times New Roman" panose="02020603050405020304" pitchFamily="18" charset="0"/>
                        </a:rPr>
                        <a:t>5</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just">
                        <a:lnSpc>
                          <a:spcPts val="1300"/>
                        </a:lnSpc>
                        <a:spcBef>
                          <a:spcPts val="600"/>
                        </a:spcBef>
                        <a:spcAft>
                          <a:spcPts val="300"/>
                        </a:spcAft>
                        <a:tabLst>
                          <a:tab pos="228600" algn="l"/>
                          <a:tab pos="457200" algn="l"/>
                        </a:tabLst>
                      </a:pPr>
                      <a:r>
                        <a:rPr lang="en-CA" sz="1600">
                          <a:effectLst/>
                          <a:latin typeface="Times New Roman" panose="02020603050405020304" pitchFamily="18" charset="0"/>
                          <a:cs typeface="Times New Roman" panose="02020603050405020304" pitchFamily="18" charset="0"/>
                        </a:rPr>
                        <a:t>MIN</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just">
                        <a:lnSpc>
                          <a:spcPts val="1300"/>
                        </a:lnSpc>
                        <a:spcBef>
                          <a:spcPts val="600"/>
                        </a:spcBef>
                        <a:spcAft>
                          <a:spcPts val="300"/>
                        </a:spcAft>
                        <a:tabLst>
                          <a:tab pos="228600" algn="l"/>
                        </a:tabLst>
                      </a:pPr>
                      <a:r>
                        <a:rPr lang="en-CA" sz="1600">
                          <a:effectLst/>
                          <a:latin typeface="Times New Roman" panose="02020603050405020304" pitchFamily="18" charset="0"/>
                          <a:cs typeface="Times New Roman" panose="02020603050405020304" pitchFamily="18" charset="0"/>
                        </a:rPr>
                        <a:t>Tìm giá trị nhỏ nhất</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4203963159"/>
                  </a:ext>
                </a:extLst>
              </a:tr>
              <a:tr h="241038">
                <a:tc>
                  <a:txBody>
                    <a:bodyPr/>
                    <a:lstStyle/>
                    <a:p>
                      <a:pPr marL="228600" marR="0" algn="ctr">
                        <a:lnSpc>
                          <a:spcPts val="1300"/>
                        </a:lnSpc>
                        <a:spcBef>
                          <a:spcPts val="600"/>
                        </a:spcBef>
                        <a:spcAft>
                          <a:spcPts val="300"/>
                        </a:spcAft>
                        <a:tabLst>
                          <a:tab pos="228600" algn="l"/>
                          <a:tab pos="457200" algn="l"/>
                        </a:tabLst>
                      </a:pPr>
                      <a:r>
                        <a:rPr lang="en-CA" sz="1600">
                          <a:effectLst/>
                          <a:latin typeface="Times New Roman" panose="02020603050405020304" pitchFamily="18" charset="0"/>
                          <a:cs typeface="Times New Roman" panose="02020603050405020304" pitchFamily="18" charset="0"/>
                        </a:rPr>
                        <a:t>6</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just">
                        <a:lnSpc>
                          <a:spcPts val="1300"/>
                        </a:lnSpc>
                        <a:spcBef>
                          <a:spcPts val="600"/>
                        </a:spcBef>
                        <a:spcAft>
                          <a:spcPts val="300"/>
                        </a:spcAft>
                        <a:tabLst>
                          <a:tab pos="228600" algn="l"/>
                          <a:tab pos="457200" algn="l"/>
                        </a:tabLst>
                      </a:pPr>
                      <a:r>
                        <a:rPr lang="en-CA" sz="1600">
                          <a:effectLst/>
                          <a:latin typeface="Times New Roman" panose="02020603050405020304" pitchFamily="18" charset="0"/>
                          <a:cs typeface="Times New Roman" panose="02020603050405020304" pitchFamily="18" charset="0"/>
                        </a:rPr>
                        <a:t>PRODUCT</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just">
                        <a:lnSpc>
                          <a:spcPts val="1300"/>
                        </a:lnSpc>
                        <a:spcBef>
                          <a:spcPts val="600"/>
                        </a:spcBef>
                        <a:spcAft>
                          <a:spcPts val="300"/>
                        </a:spcAft>
                        <a:tabLst>
                          <a:tab pos="228600" algn="l"/>
                          <a:tab pos="457200" algn="l"/>
                        </a:tabLst>
                      </a:pPr>
                      <a:r>
                        <a:rPr lang="en-CA" sz="1600" dirty="0" err="1">
                          <a:effectLst/>
                          <a:latin typeface="Times New Roman" panose="02020603050405020304" pitchFamily="18" charset="0"/>
                          <a:cs typeface="Times New Roman" panose="02020603050405020304" pitchFamily="18" charset="0"/>
                        </a:rPr>
                        <a:t>Tính</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tích</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các</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giá</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trị</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số</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1902649013"/>
                  </a:ext>
                </a:extLst>
              </a:tr>
              <a:tr h="439359">
                <a:tc>
                  <a:txBody>
                    <a:bodyPr/>
                    <a:lstStyle/>
                    <a:p>
                      <a:pPr marL="228600" marR="0" algn="ctr">
                        <a:lnSpc>
                          <a:spcPts val="1300"/>
                        </a:lnSpc>
                        <a:spcBef>
                          <a:spcPts val="600"/>
                        </a:spcBef>
                        <a:spcAft>
                          <a:spcPts val="300"/>
                        </a:spcAft>
                        <a:tabLst>
                          <a:tab pos="228600" algn="l"/>
                          <a:tab pos="457200" algn="l"/>
                        </a:tabLst>
                      </a:pPr>
                      <a:r>
                        <a:rPr lang="en-CA" sz="1600">
                          <a:effectLst/>
                          <a:latin typeface="Times New Roman" panose="02020603050405020304" pitchFamily="18" charset="0"/>
                          <a:cs typeface="Times New Roman" panose="02020603050405020304" pitchFamily="18" charset="0"/>
                        </a:rPr>
                        <a:t>7</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just">
                        <a:lnSpc>
                          <a:spcPts val="1300"/>
                        </a:lnSpc>
                        <a:spcBef>
                          <a:spcPts val="600"/>
                        </a:spcBef>
                        <a:spcAft>
                          <a:spcPts val="300"/>
                        </a:spcAft>
                        <a:tabLst>
                          <a:tab pos="228600" algn="l"/>
                          <a:tab pos="457200" algn="l"/>
                        </a:tabLst>
                      </a:pPr>
                      <a:r>
                        <a:rPr lang="en-CA" sz="1600">
                          <a:effectLst/>
                          <a:latin typeface="Times New Roman" panose="02020603050405020304" pitchFamily="18" charset="0"/>
                          <a:cs typeface="Times New Roman" panose="02020603050405020304" pitchFamily="18" charset="0"/>
                        </a:rPr>
                        <a:t>STDEV.S</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just">
                        <a:lnSpc>
                          <a:spcPts val="1300"/>
                        </a:lnSpc>
                        <a:spcBef>
                          <a:spcPts val="600"/>
                        </a:spcBef>
                        <a:spcAft>
                          <a:spcPts val="300"/>
                        </a:spcAft>
                        <a:tabLst>
                          <a:tab pos="228600" algn="l"/>
                          <a:tab pos="457200" algn="l"/>
                        </a:tabLst>
                      </a:pPr>
                      <a:r>
                        <a:rPr lang="en-CA" sz="1600" dirty="0" err="1">
                          <a:effectLst/>
                          <a:latin typeface="Times New Roman" panose="02020603050405020304" pitchFamily="18" charset="0"/>
                          <a:cs typeface="Times New Roman" panose="02020603050405020304" pitchFamily="18" charset="0"/>
                        </a:rPr>
                        <a:t>Tính</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độ</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lệch</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chuẩn</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dựa</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trên</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một</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mẫu</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dữ</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liệu</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trong</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một</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vùng</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3465500480"/>
                  </a:ext>
                </a:extLst>
              </a:tr>
              <a:tr h="241038">
                <a:tc>
                  <a:txBody>
                    <a:bodyPr/>
                    <a:lstStyle/>
                    <a:p>
                      <a:pPr marL="228600" marR="0" algn="ctr">
                        <a:lnSpc>
                          <a:spcPts val="1300"/>
                        </a:lnSpc>
                        <a:spcBef>
                          <a:spcPts val="600"/>
                        </a:spcBef>
                        <a:spcAft>
                          <a:spcPts val="300"/>
                        </a:spcAft>
                        <a:tabLst>
                          <a:tab pos="228600" algn="l"/>
                          <a:tab pos="457200" algn="l"/>
                        </a:tabLst>
                      </a:pPr>
                      <a:r>
                        <a:rPr lang="en-CA" sz="1600">
                          <a:effectLst/>
                          <a:latin typeface="Times New Roman" panose="02020603050405020304" pitchFamily="18" charset="0"/>
                          <a:cs typeface="Times New Roman" panose="02020603050405020304" pitchFamily="18" charset="0"/>
                        </a:rPr>
                        <a:t>8</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just">
                        <a:lnSpc>
                          <a:spcPts val="1300"/>
                        </a:lnSpc>
                        <a:spcBef>
                          <a:spcPts val="600"/>
                        </a:spcBef>
                        <a:spcAft>
                          <a:spcPts val="300"/>
                        </a:spcAft>
                        <a:tabLst>
                          <a:tab pos="228600" algn="l"/>
                          <a:tab pos="457200" algn="l"/>
                        </a:tabLst>
                      </a:pPr>
                      <a:r>
                        <a:rPr lang="en-CA" sz="1600">
                          <a:effectLst/>
                          <a:latin typeface="Times New Roman" panose="02020603050405020304" pitchFamily="18" charset="0"/>
                          <a:cs typeface="Times New Roman" panose="02020603050405020304" pitchFamily="18" charset="0"/>
                        </a:rPr>
                        <a:t>STDEV.P</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just">
                        <a:lnSpc>
                          <a:spcPts val="1300"/>
                        </a:lnSpc>
                        <a:spcBef>
                          <a:spcPts val="600"/>
                        </a:spcBef>
                        <a:spcAft>
                          <a:spcPts val="300"/>
                        </a:spcAft>
                        <a:tabLst>
                          <a:tab pos="228600" algn="l"/>
                          <a:tab pos="457200" algn="l"/>
                        </a:tabLst>
                      </a:pPr>
                      <a:r>
                        <a:rPr lang="en-CA" sz="1600" dirty="0" err="1">
                          <a:effectLst/>
                          <a:latin typeface="Times New Roman" panose="02020603050405020304" pitchFamily="18" charset="0"/>
                          <a:cs typeface="Times New Roman" panose="02020603050405020304" pitchFamily="18" charset="0"/>
                        </a:rPr>
                        <a:t>Tính</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độ</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lệch</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chuẩn</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dựa</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trên</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một</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vùng</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dữ</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liệu</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2675137295"/>
                  </a:ext>
                </a:extLst>
              </a:tr>
              <a:tr h="241038">
                <a:tc>
                  <a:txBody>
                    <a:bodyPr/>
                    <a:lstStyle/>
                    <a:p>
                      <a:pPr marL="228600" marR="0" algn="ctr">
                        <a:lnSpc>
                          <a:spcPts val="1300"/>
                        </a:lnSpc>
                        <a:spcBef>
                          <a:spcPts val="600"/>
                        </a:spcBef>
                        <a:spcAft>
                          <a:spcPts val="300"/>
                        </a:spcAft>
                        <a:tabLst>
                          <a:tab pos="228600" algn="l"/>
                          <a:tab pos="457200" algn="l"/>
                        </a:tabLst>
                      </a:pPr>
                      <a:r>
                        <a:rPr lang="en-CA" sz="1600">
                          <a:effectLst/>
                          <a:latin typeface="Times New Roman" panose="02020603050405020304" pitchFamily="18" charset="0"/>
                          <a:cs typeface="Times New Roman" panose="02020603050405020304" pitchFamily="18" charset="0"/>
                        </a:rPr>
                        <a:t>9</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just">
                        <a:lnSpc>
                          <a:spcPts val="1300"/>
                        </a:lnSpc>
                        <a:spcBef>
                          <a:spcPts val="600"/>
                        </a:spcBef>
                        <a:spcAft>
                          <a:spcPts val="300"/>
                        </a:spcAft>
                        <a:tabLst>
                          <a:tab pos="228600" algn="l"/>
                          <a:tab pos="457200" algn="l"/>
                        </a:tabLst>
                      </a:pPr>
                      <a:r>
                        <a:rPr lang="en-CA" sz="1600">
                          <a:effectLst/>
                          <a:latin typeface="Times New Roman" panose="02020603050405020304" pitchFamily="18" charset="0"/>
                          <a:cs typeface="Times New Roman" panose="02020603050405020304" pitchFamily="18" charset="0"/>
                        </a:rPr>
                        <a:t>SUM</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just">
                        <a:lnSpc>
                          <a:spcPts val="1300"/>
                        </a:lnSpc>
                        <a:spcBef>
                          <a:spcPts val="600"/>
                        </a:spcBef>
                        <a:spcAft>
                          <a:spcPts val="300"/>
                        </a:spcAft>
                        <a:tabLst>
                          <a:tab pos="228600" algn="l"/>
                          <a:tab pos="457200" algn="l"/>
                        </a:tabLst>
                      </a:pPr>
                      <a:r>
                        <a:rPr lang="en-CA" sz="1600" dirty="0" err="1">
                          <a:effectLst/>
                          <a:latin typeface="Times New Roman" panose="02020603050405020304" pitchFamily="18" charset="0"/>
                          <a:cs typeface="Times New Roman" panose="02020603050405020304" pitchFamily="18" charset="0"/>
                        </a:rPr>
                        <a:t>Tính</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tổng</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các</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giá</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trị</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số</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1115663468"/>
                  </a:ext>
                </a:extLst>
              </a:tr>
              <a:tr h="241038">
                <a:tc>
                  <a:txBody>
                    <a:bodyPr/>
                    <a:lstStyle/>
                    <a:p>
                      <a:pPr marL="228600" marR="0" algn="ctr">
                        <a:lnSpc>
                          <a:spcPts val="1300"/>
                        </a:lnSpc>
                        <a:spcBef>
                          <a:spcPts val="600"/>
                        </a:spcBef>
                        <a:spcAft>
                          <a:spcPts val="300"/>
                        </a:spcAft>
                        <a:tabLst>
                          <a:tab pos="228600" algn="l"/>
                          <a:tab pos="457200" algn="l"/>
                        </a:tabLst>
                      </a:pPr>
                      <a:r>
                        <a:rPr lang="en-CA" sz="1600">
                          <a:effectLst/>
                          <a:latin typeface="Times New Roman" panose="02020603050405020304" pitchFamily="18" charset="0"/>
                          <a:cs typeface="Times New Roman" panose="02020603050405020304" pitchFamily="18" charset="0"/>
                        </a:rPr>
                        <a:t>10</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just">
                        <a:lnSpc>
                          <a:spcPts val="1300"/>
                        </a:lnSpc>
                        <a:spcBef>
                          <a:spcPts val="600"/>
                        </a:spcBef>
                        <a:spcAft>
                          <a:spcPts val="300"/>
                        </a:spcAft>
                        <a:tabLst>
                          <a:tab pos="228600" algn="l"/>
                          <a:tab pos="457200" algn="l"/>
                        </a:tabLst>
                      </a:pPr>
                      <a:r>
                        <a:rPr lang="en-CA" sz="1600">
                          <a:effectLst/>
                          <a:latin typeface="Times New Roman" panose="02020603050405020304" pitchFamily="18" charset="0"/>
                          <a:cs typeface="Times New Roman" panose="02020603050405020304" pitchFamily="18" charset="0"/>
                        </a:rPr>
                        <a:t>VAR.S</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just">
                        <a:lnSpc>
                          <a:spcPts val="1300"/>
                        </a:lnSpc>
                        <a:spcBef>
                          <a:spcPts val="600"/>
                        </a:spcBef>
                        <a:spcAft>
                          <a:spcPts val="300"/>
                        </a:spcAft>
                        <a:tabLst>
                          <a:tab pos="228600" algn="l"/>
                          <a:tab pos="457200" algn="l"/>
                        </a:tabLst>
                      </a:pPr>
                      <a:r>
                        <a:rPr lang="en-CA" sz="1600" dirty="0" err="1">
                          <a:effectLst/>
                          <a:latin typeface="Times New Roman" panose="02020603050405020304" pitchFamily="18" charset="0"/>
                          <a:cs typeface="Times New Roman" panose="02020603050405020304" pitchFamily="18" charset="0"/>
                        </a:rPr>
                        <a:t>Tính</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phương</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sai</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dựa</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trên</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một</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mẫu</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dữ</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liệu</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trong</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một</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vùng</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2853543594"/>
                  </a:ext>
                </a:extLst>
              </a:tr>
              <a:tr h="241038">
                <a:tc>
                  <a:txBody>
                    <a:bodyPr/>
                    <a:lstStyle/>
                    <a:p>
                      <a:pPr marL="228600" marR="0" algn="ctr">
                        <a:lnSpc>
                          <a:spcPts val="1300"/>
                        </a:lnSpc>
                        <a:spcBef>
                          <a:spcPts val="600"/>
                        </a:spcBef>
                        <a:spcAft>
                          <a:spcPts val="300"/>
                        </a:spcAft>
                        <a:tabLst>
                          <a:tab pos="228600" algn="l"/>
                          <a:tab pos="457200" algn="l"/>
                        </a:tabLst>
                      </a:pPr>
                      <a:r>
                        <a:rPr lang="en-CA" sz="1600">
                          <a:effectLst/>
                          <a:latin typeface="Times New Roman" panose="02020603050405020304" pitchFamily="18" charset="0"/>
                          <a:cs typeface="Times New Roman" panose="02020603050405020304" pitchFamily="18" charset="0"/>
                        </a:rPr>
                        <a:t>11</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just">
                        <a:lnSpc>
                          <a:spcPts val="1300"/>
                        </a:lnSpc>
                        <a:spcBef>
                          <a:spcPts val="600"/>
                        </a:spcBef>
                        <a:spcAft>
                          <a:spcPts val="300"/>
                        </a:spcAft>
                        <a:tabLst>
                          <a:tab pos="228600" algn="l"/>
                          <a:tab pos="457200" algn="l"/>
                        </a:tabLst>
                      </a:pPr>
                      <a:r>
                        <a:rPr lang="en-CA" sz="1600">
                          <a:effectLst/>
                          <a:latin typeface="Times New Roman" panose="02020603050405020304" pitchFamily="18" charset="0"/>
                          <a:cs typeface="Times New Roman" panose="02020603050405020304" pitchFamily="18" charset="0"/>
                        </a:rPr>
                        <a:t>VAR.P</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just">
                        <a:lnSpc>
                          <a:spcPts val="1300"/>
                        </a:lnSpc>
                        <a:spcBef>
                          <a:spcPts val="600"/>
                        </a:spcBef>
                        <a:spcAft>
                          <a:spcPts val="300"/>
                        </a:spcAft>
                        <a:tabLst>
                          <a:tab pos="228600" algn="l"/>
                          <a:tab pos="457200" algn="l"/>
                        </a:tabLst>
                      </a:pPr>
                      <a:r>
                        <a:rPr lang="en-CA" sz="1600" dirty="0" err="1">
                          <a:effectLst/>
                          <a:latin typeface="Times New Roman" panose="02020603050405020304" pitchFamily="18" charset="0"/>
                          <a:cs typeface="Times New Roman" panose="02020603050405020304" pitchFamily="18" charset="0"/>
                        </a:rPr>
                        <a:t>Tính</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phương</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sai</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dựa</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trên</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một</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vùng</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dữ</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liệu</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3106182450"/>
                  </a:ext>
                </a:extLst>
              </a:tr>
            </a:tbl>
          </a:graphicData>
        </a:graphic>
      </p:graphicFrame>
    </p:spTree>
    <p:extLst>
      <p:ext uri="{BB962C8B-B14F-4D97-AF65-F5344CB8AC3E}">
        <p14:creationId xmlns:p14="http://schemas.microsoft.com/office/powerpoint/2010/main" val="61121957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Sử</a:t>
            </a:r>
            <a:r>
              <a:rPr lang="en-US" dirty="0"/>
              <a:t> </a:t>
            </a:r>
            <a:r>
              <a:rPr lang="en-US" dirty="0" err="1"/>
              <a:t>dụng</a:t>
            </a:r>
            <a:r>
              <a:rPr lang="en-US" dirty="0"/>
              <a:t> </a:t>
            </a:r>
            <a:r>
              <a:rPr lang="en-US" dirty="0" err="1"/>
              <a:t>hàm</a:t>
            </a:r>
            <a:r>
              <a:rPr lang="en-US" dirty="0"/>
              <a:t> </a:t>
            </a:r>
            <a:r>
              <a:rPr lang="en-US" dirty="0" err="1"/>
              <a:t>toán</a:t>
            </a:r>
            <a:r>
              <a:rPr lang="en-US" dirty="0"/>
              <a:t> </a:t>
            </a:r>
            <a:r>
              <a:rPr lang="en-US" dirty="0" err="1"/>
              <a:t>học</a:t>
            </a:r>
            <a:r>
              <a:rPr lang="en-US" dirty="0"/>
              <a:t> </a:t>
            </a:r>
            <a:r>
              <a:rPr lang="en-US" dirty="0" err="1"/>
              <a:t>và</a:t>
            </a:r>
            <a:r>
              <a:rPr lang="en-US" dirty="0"/>
              <a:t> </a:t>
            </a:r>
            <a:r>
              <a:rPr lang="en-US" dirty="0" err="1"/>
              <a:t>thống</a:t>
            </a:r>
            <a:r>
              <a:rPr lang="en-US" dirty="0"/>
              <a:t> </a:t>
            </a:r>
            <a:r>
              <a:rPr lang="en-US" dirty="0" err="1"/>
              <a:t>kê</a:t>
            </a:r>
            <a:endParaRPr lang="en-US" dirty="0"/>
          </a:p>
        </p:txBody>
      </p:sp>
      <p:sp>
        <p:nvSpPr>
          <p:cNvPr id="3" name="Content Placeholder 2"/>
          <p:cNvSpPr>
            <a:spLocks noGrp="1"/>
          </p:cNvSpPr>
          <p:nvPr>
            <p:ph type="body" sz="quarter" idx="13"/>
          </p:nvPr>
        </p:nvSpPr>
        <p:spPr>
          <a:xfrm>
            <a:off x="309951" y="925417"/>
            <a:ext cx="4172606" cy="3627533"/>
          </a:xfrm>
        </p:spPr>
        <p:txBody>
          <a:bodyPr anchor="t"/>
          <a:lstStyle/>
          <a:p>
            <a:pPr algn="just"/>
            <a:r>
              <a:rPr lang="vi-VN" dirty="0"/>
              <a:t>Sử dụng hàm SUBTOTAL</a:t>
            </a:r>
            <a:r>
              <a:rPr lang="en-US" dirty="0"/>
              <a:t> (</a:t>
            </a:r>
            <a:r>
              <a:rPr lang="en-US" dirty="0" err="1"/>
              <a:t>tt</a:t>
            </a:r>
            <a:r>
              <a:rPr lang="en-US" dirty="0"/>
              <a:t>)</a:t>
            </a:r>
          </a:p>
          <a:p>
            <a:pPr lvl="1" algn="just"/>
            <a:r>
              <a:rPr lang="en-US" dirty="0"/>
              <a:t>S</a:t>
            </a:r>
            <a:r>
              <a:rPr lang="vi-VN" dirty="0"/>
              <a:t>au khi thống kê trên từng nhóm bằng SUBTOTAL, nếu </a:t>
            </a:r>
            <a:r>
              <a:rPr lang="en-US" dirty="0" err="1"/>
              <a:t>cần</a:t>
            </a:r>
            <a:r>
              <a:rPr lang="vi-VN" dirty="0"/>
              <a:t> thống kê tổng thể trên toàn bộ vùng dữ liệu cũng bằng SUBTOTAL thì hàm sẽ không thống kê lặp lại trên các nhóm của vùng dữ liệu.</a:t>
            </a:r>
          </a:p>
        </p:txBody>
      </p:sp>
      <p:sp>
        <p:nvSpPr>
          <p:cNvPr id="4" name="Date Placeholder 3"/>
          <p:cNvSpPr>
            <a:spLocks noGrp="1"/>
          </p:cNvSpPr>
          <p:nvPr>
            <p:ph type="dt" sz="half" idx="14"/>
          </p:nvPr>
        </p:nvSpPr>
        <p:spPr/>
        <p:txBody>
          <a:bodyPr/>
          <a:lstStyle/>
          <a:p>
            <a:fld id="{C0036E63-7EE7-4982-8B87-1AF2F239207E}" type="datetime1">
              <a:rPr lang="en-US" smtClean="0"/>
              <a:t>8/23/2019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21</a:t>
            </a:fld>
            <a:endParaRPr lang="en-US"/>
          </a:p>
        </p:txBody>
      </p:sp>
      <p:pic>
        <p:nvPicPr>
          <p:cNvPr id="9" name="Picture 8">
            <a:extLst>
              <a:ext uri="{FF2B5EF4-FFF2-40B4-BE49-F238E27FC236}">
                <a16:creationId xmlns:a16="http://schemas.microsoft.com/office/drawing/2014/main" id="{340CF9EC-C12A-4D0B-915C-75A39CA31A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82557" y="1709677"/>
            <a:ext cx="4351492" cy="284327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03998733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Sử</a:t>
            </a:r>
            <a:r>
              <a:rPr lang="en-US" dirty="0"/>
              <a:t> </a:t>
            </a:r>
            <a:r>
              <a:rPr lang="en-US" dirty="0" err="1"/>
              <a:t>dụng</a:t>
            </a:r>
            <a:r>
              <a:rPr lang="en-US" dirty="0"/>
              <a:t> </a:t>
            </a:r>
            <a:r>
              <a:rPr lang="en-US" dirty="0" err="1"/>
              <a:t>hàm</a:t>
            </a:r>
            <a:r>
              <a:rPr lang="en-US" dirty="0"/>
              <a:t> </a:t>
            </a:r>
            <a:r>
              <a:rPr lang="en-US" dirty="0" err="1"/>
              <a:t>toán</a:t>
            </a:r>
            <a:r>
              <a:rPr lang="en-US" dirty="0"/>
              <a:t> </a:t>
            </a:r>
            <a:r>
              <a:rPr lang="en-US" dirty="0" err="1"/>
              <a:t>học</a:t>
            </a:r>
            <a:r>
              <a:rPr lang="en-US" dirty="0"/>
              <a:t> </a:t>
            </a:r>
            <a:r>
              <a:rPr lang="en-US" dirty="0" err="1"/>
              <a:t>và</a:t>
            </a:r>
            <a:r>
              <a:rPr lang="en-US" dirty="0"/>
              <a:t> </a:t>
            </a:r>
            <a:r>
              <a:rPr lang="en-US" dirty="0" err="1"/>
              <a:t>thống</a:t>
            </a:r>
            <a:r>
              <a:rPr lang="en-US" dirty="0"/>
              <a:t> </a:t>
            </a:r>
            <a:r>
              <a:rPr lang="en-US" dirty="0" err="1"/>
              <a:t>kê</a:t>
            </a:r>
            <a:endParaRPr lang="en-US" dirty="0"/>
          </a:p>
        </p:txBody>
      </p:sp>
      <p:sp>
        <p:nvSpPr>
          <p:cNvPr id="3" name="Content Placeholder 2"/>
          <p:cNvSpPr>
            <a:spLocks noGrp="1"/>
          </p:cNvSpPr>
          <p:nvPr>
            <p:ph type="body" sz="quarter" idx="13"/>
          </p:nvPr>
        </p:nvSpPr>
        <p:spPr>
          <a:xfrm>
            <a:off x="457200" y="925417"/>
            <a:ext cx="5355021" cy="3627533"/>
          </a:xfrm>
        </p:spPr>
        <p:txBody>
          <a:bodyPr anchor="t"/>
          <a:lstStyle/>
          <a:p>
            <a:pPr algn="just"/>
            <a:r>
              <a:rPr lang="en-US" dirty="0" err="1"/>
              <a:t>Sử</a:t>
            </a:r>
            <a:r>
              <a:rPr lang="en-US" dirty="0"/>
              <a:t> </a:t>
            </a:r>
            <a:r>
              <a:rPr lang="en-US" dirty="0" err="1"/>
              <a:t>dụng</a:t>
            </a:r>
            <a:r>
              <a:rPr lang="en-US" dirty="0"/>
              <a:t> </a:t>
            </a:r>
            <a:r>
              <a:rPr lang="en-US" dirty="0" err="1"/>
              <a:t>hàm</a:t>
            </a:r>
            <a:r>
              <a:rPr lang="en-US" dirty="0"/>
              <a:t> IF</a:t>
            </a:r>
          </a:p>
          <a:p>
            <a:pPr lvl="1" algn="just"/>
            <a:r>
              <a:rPr lang="vi-VN" dirty="0"/>
              <a:t>IF là một hàm điều kiện giúp bạn lựa chọn thực hiện những tính toán khác nhau tùy theo sự thay đổi của giá trị dữ liệu, </a:t>
            </a:r>
            <a:endParaRPr lang="en-US" dirty="0"/>
          </a:p>
          <a:p>
            <a:pPr lvl="1" algn="just"/>
            <a:r>
              <a:rPr lang="en-US" dirty="0"/>
              <a:t>H</a:t>
            </a:r>
            <a:r>
              <a:rPr lang="vi-VN" dirty="0"/>
              <a:t>àm đánh giá một biểu thức luận lý (Logical test) hay còn gọi là biểu thức điều kiện (Conditional expression), </a:t>
            </a:r>
            <a:endParaRPr lang="en-US" dirty="0"/>
          </a:p>
          <a:p>
            <a:pPr lvl="1" algn="just"/>
            <a:r>
              <a:rPr lang="vi-VN" dirty="0"/>
              <a:t>Điều kiện là một phép so sánh sử dụng các ký hiệu so sánh</a:t>
            </a:r>
          </a:p>
        </p:txBody>
      </p:sp>
      <p:sp>
        <p:nvSpPr>
          <p:cNvPr id="4" name="Date Placeholder 3"/>
          <p:cNvSpPr>
            <a:spLocks noGrp="1"/>
          </p:cNvSpPr>
          <p:nvPr>
            <p:ph type="dt" sz="half" idx="14"/>
          </p:nvPr>
        </p:nvSpPr>
        <p:spPr/>
        <p:txBody>
          <a:bodyPr/>
          <a:lstStyle/>
          <a:p>
            <a:fld id="{C0036E63-7EE7-4982-8B87-1AF2F239207E}" type="datetime1">
              <a:rPr lang="en-US" smtClean="0"/>
              <a:t>8/23/2019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22</a:t>
            </a:fld>
            <a:endParaRPr lang="en-US"/>
          </a:p>
        </p:txBody>
      </p:sp>
      <p:graphicFrame>
        <p:nvGraphicFramePr>
          <p:cNvPr id="7" name="Table 6">
            <a:extLst>
              <a:ext uri="{FF2B5EF4-FFF2-40B4-BE49-F238E27FC236}">
                <a16:creationId xmlns:a16="http://schemas.microsoft.com/office/drawing/2014/main" id="{99923849-2908-4F54-8CDB-6392D038F4F9}"/>
              </a:ext>
            </a:extLst>
          </p:cNvPr>
          <p:cNvGraphicFramePr>
            <a:graphicFrameLocks noGrp="1"/>
          </p:cNvGraphicFramePr>
          <p:nvPr>
            <p:extLst>
              <p:ext uri="{D42A27DB-BD31-4B8C-83A1-F6EECF244321}">
                <p14:modId xmlns:p14="http://schemas.microsoft.com/office/powerpoint/2010/main" val="4094440092"/>
              </p:ext>
            </p:extLst>
          </p:nvPr>
        </p:nvGraphicFramePr>
        <p:xfrm>
          <a:off x="5812221" y="1827014"/>
          <a:ext cx="3195144" cy="2103344"/>
        </p:xfrm>
        <a:graphic>
          <a:graphicData uri="http://schemas.openxmlformats.org/drawingml/2006/table">
            <a:tbl>
              <a:tblPr firstRow="1" firstCol="1" bandRow="1">
                <a:tableStyleId>{5940675A-B579-460E-94D1-54222C63F5DA}</a:tableStyleId>
              </a:tblPr>
              <a:tblGrid>
                <a:gridCol w="1008992">
                  <a:extLst>
                    <a:ext uri="{9D8B030D-6E8A-4147-A177-3AD203B41FA5}">
                      <a16:colId xmlns:a16="http://schemas.microsoft.com/office/drawing/2014/main" val="4237574912"/>
                    </a:ext>
                  </a:extLst>
                </a:gridCol>
                <a:gridCol w="2186152">
                  <a:extLst>
                    <a:ext uri="{9D8B030D-6E8A-4147-A177-3AD203B41FA5}">
                      <a16:colId xmlns:a16="http://schemas.microsoft.com/office/drawing/2014/main" val="818719466"/>
                    </a:ext>
                  </a:extLst>
                </a:gridCol>
              </a:tblGrid>
              <a:tr h="288539">
                <a:tc>
                  <a:txBody>
                    <a:bodyPr/>
                    <a:lstStyle/>
                    <a:p>
                      <a:pPr marL="228600" marR="0" algn="ctr">
                        <a:lnSpc>
                          <a:spcPts val="1300"/>
                        </a:lnSpc>
                        <a:spcBef>
                          <a:spcPts val="300"/>
                        </a:spcBef>
                        <a:spcAft>
                          <a:spcPts val="300"/>
                        </a:spcAft>
                        <a:tabLst>
                          <a:tab pos="228600" algn="l"/>
                        </a:tabLst>
                      </a:pPr>
                      <a:r>
                        <a:rPr lang="en-CA" sz="1600" b="1" dirty="0" err="1">
                          <a:effectLst/>
                          <a:latin typeface="Times New Roman" panose="02020603050405020304" pitchFamily="18" charset="0"/>
                          <a:cs typeface="Times New Roman" panose="02020603050405020304" pitchFamily="18" charset="0"/>
                        </a:rPr>
                        <a:t>Ký</a:t>
                      </a:r>
                      <a:r>
                        <a:rPr lang="en-CA" sz="1600" b="1" dirty="0">
                          <a:effectLst/>
                          <a:latin typeface="Times New Roman" panose="02020603050405020304" pitchFamily="18" charset="0"/>
                          <a:cs typeface="Times New Roman" panose="02020603050405020304" pitchFamily="18" charset="0"/>
                        </a:rPr>
                        <a:t> </a:t>
                      </a:r>
                      <a:r>
                        <a:rPr lang="en-CA" sz="1600" b="1" dirty="0" err="1">
                          <a:effectLst/>
                          <a:latin typeface="Times New Roman" panose="02020603050405020304" pitchFamily="18" charset="0"/>
                          <a:cs typeface="Times New Roman" panose="02020603050405020304" pitchFamily="18" charset="0"/>
                        </a:rPr>
                        <a:t>hiệu</a:t>
                      </a:r>
                      <a:r>
                        <a:rPr lang="en-CA" sz="1600" b="1" dirty="0">
                          <a:effectLst/>
                          <a:latin typeface="Times New Roman" panose="02020603050405020304" pitchFamily="18" charset="0"/>
                          <a:cs typeface="Times New Roman" panose="02020603050405020304" pitchFamily="18" charset="0"/>
                        </a:rPr>
                        <a:t> </a:t>
                      </a:r>
                      <a:br>
                        <a:rPr lang="en-CA" sz="1600" b="1" dirty="0">
                          <a:effectLst/>
                          <a:latin typeface="Times New Roman" panose="02020603050405020304" pitchFamily="18" charset="0"/>
                          <a:cs typeface="Times New Roman" panose="02020603050405020304" pitchFamily="18" charset="0"/>
                        </a:rPr>
                      </a:br>
                      <a:r>
                        <a:rPr lang="en-CA" sz="1600" b="1" dirty="0">
                          <a:effectLst/>
                          <a:latin typeface="Times New Roman" panose="02020603050405020304" pitchFamily="18" charset="0"/>
                          <a:cs typeface="Times New Roman" panose="02020603050405020304" pitchFamily="18" charset="0"/>
                        </a:rPr>
                        <a:t>so </a:t>
                      </a:r>
                      <a:r>
                        <a:rPr lang="en-CA" sz="1600" b="1" dirty="0" err="1">
                          <a:effectLst/>
                          <a:latin typeface="Times New Roman" panose="02020603050405020304" pitchFamily="18" charset="0"/>
                          <a:cs typeface="Times New Roman" panose="02020603050405020304" pitchFamily="18" charset="0"/>
                        </a:rPr>
                        <a:t>sánh</a:t>
                      </a:r>
                      <a:endParaRPr lang="en-US" sz="1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ctr">
                        <a:lnSpc>
                          <a:spcPts val="1300"/>
                        </a:lnSpc>
                        <a:spcBef>
                          <a:spcPts val="300"/>
                        </a:spcBef>
                        <a:spcAft>
                          <a:spcPts val="300"/>
                        </a:spcAft>
                        <a:tabLst>
                          <a:tab pos="228600" algn="l"/>
                        </a:tabLst>
                      </a:pPr>
                      <a:r>
                        <a:rPr lang="en-CA" sz="1600" b="1" dirty="0">
                          <a:effectLst/>
                          <a:latin typeface="Times New Roman" panose="02020603050405020304" pitchFamily="18" charset="0"/>
                          <a:cs typeface="Times New Roman" panose="02020603050405020304" pitchFamily="18" charset="0"/>
                        </a:rPr>
                        <a:t>Ý </a:t>
                      </a:r>
                      <a:r>
                        <a:rPr lang="en-CA" sz="1600" b="1" dirty="0" err="1">
                          <a:effectLst/>
                          <a:latin typeface="Times New Roman" panose="02020603050405020304" pitchFamily="18" charset="0"/>
                          <a:cs typeface="Times New Roman" panose="02020603050405020304" pitchFamily="18" charset="0"/>
                        </a:rPr>
                        <a:t>nghĩa</a:t>
                      </a:r>
                      <a:endParaRPr lang="en-US" sz="1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998929643"/>
                  </a:ext>
                </a:extLst>
              </a:tr>
              <a:tr h="288539">
                <a:tc>
                  <a:txBody>
                    <a:bodyPr/>
                    <a:lstStyle/>
                    <a:p>
                      <a:pPr marL="228600" marR="0" algn="ctr">
                        <a:lnSpc>
                          <a:spcPts val="1300"/>
                        </a:lnSpc>
                        <a:spcBef>
                          <a:spcPts val="300"/>
                        </a:spcBef>
                        <a:spcAft>
                          <a:spcPts val="300"/>
                        </a:spcAft>
                        <a:tabLst>
                          <a:tab pos="228600" algn="l"/>
                        </a:tabLst>
                      </a:pPr>
                      <a:r>
                        <a:rPr lang="en-CA" sz="1600">
                          <a:effectLst/>
                          <a:latin typeface="Times New Roman" panose="02020603050405020304" pitchFamily="18" charset="0"/>
                          <a:cs typeface="Times New Roman" panose="02020603050405020304" pitchFamily="18" charset="0"/>
                        </a:rPr>
                        <a:t>=</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just">
                        <a:lnSpc>
                          <a:spcPts val="1300"/>
                        </a:lnSpc>
                        <a:spcBef>
                          <a:spcPts val="300"/>
                        </a:spcBef>
                        <a:spcAft>
                          <a:spcPts val="300"/>
                        </a:spcAft>
                        <a:tabLst>
                          <a:tab pos="228600" algn="l"/>
                        </a:tabLst>
                      </a:pPr>
                      <a:r>
                        <a:rPr lang="en-CA" sz="1600">
                          <a:effectLst/>
                          <a:latin typeface="Times New Roman" panose="02020603050405020304" pitchFamily="18" charset="0"/>
                          <a:cs typeface="Times New Roman" panose="02020603050405020304" pitchFamily="18" charset="0"/>
                        </a:rPr>
                        <a:t>Bằng</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1254406216"/>
                  </a:ext>
                </a:extLst>
              </a:tr>
              <a:tr h="288539">
                <a:tc>
                  <a:txBody>
                    <a:bodyPr/>
                    <a:lstStyle/>
                    <a:p>
                      <a:pPr marL="228600" marR="0" algn="ctr">
                        <a:lnSpc>
                          <a:spcPts val="1300"/>
                        </a:lnSpc>
                        <a:spcBef>
                          <a:spcPts val="300"/>
                        </a:spcBef>
                        <a:spcAft>
                          <a:spcPts val="300"/>
                        </a:spcAft>
                        <a:tabLst>
                          <a:tab pos="228600" algn="l"/>
                        </a:tabLst>
                      </a:pPr>
                      <a:r>
                        <a:rPr lang="en-CA" sz="1600" dirty="0">
                          <a:effectLst/>
                          <a:latin typeface="Times New Roman" panose="02020603050405020304" pitchFamily="18" charset="0"/>
                          <a:cs typeface="Times New Roman" panose="02020603050405020304" pitchFamily="18" charset="0"/>
                        </a:rPr>
                        <a:t>&lt; </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just">
                        <a:lnSpc>
                          <a:spcPts val="1300"/>
                        </a:lnSpc>
                        <a:spcBef>
                          <a:spcPts val="300"/>
                        </a:spcBef>
                        <a:spcAft>
                          <a:spcPts val="300"/>
                        </a:spcAft>
                        <a:tabLst>
                          <a:tab pos="228600" algn="l"/>
                        </a:tabLst>
                      </a:pPr>
                      <a:r>
                        <a:rPr lang="en-CA" sz="1600">
                          <a:effectLst/>
                          <a:latin typeface="Times New Roman" panose="02020603050405020304" pitchFamily="18" charset="0"/>
                          <a:cs typeface="Times New Roman" panose="02020603050405020304" pitchFamily="18" charset="0"/>
                        </a:rPr>
                        <a:t>Nhỏ hơn</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58156079"/>
                  </a:ext>
                </a:extLst>
              </a:tr>
              <a:tr h="288539">
                <a:tc>
                  <a:txBody>
                    <a:bodyPr/>
                    <a:lstStyle/>
                    <a:p>
                      <a:pPr marL="228600" marR="0" algn="ctr">
                        <a:lnSpc>
                          <a:spcPts val="1300"/>
                        </a:lnSpc>
                        <a:spcBef>
                          <a:spcPts val="300"/>
                        </a:spcBef>
                        <a:spcAft>
                          <a:spcPts val="300"/>
                        </a:spcAft>
                        <a:tabLst>
                          <a:tab pos="228600" algn="l"/>
                        </a:tabLst>
                      </a:pPr>
                      <a:r>
                        <a:rPr lang="en-CA" sz="1600" dirty="0">
                          <a:effectLst/>
                          <a:latin typeface="Times New Roman" panose="02020603050405020304" pitchFamily="18" charset="0"/>
                          <a:cs typeface="Times New Roman" panose="02020603050405020304" pitchFamily="18" charset="0"/>
                        </a:rPr>
                        <a:t>&gt; </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just">
                        <a:lnSpc>
                          <a:spcPts val="1300"/>
                        </a:lnSpc>
                        <a:spcBef>
                          <a:spcPts val="300"/>
                        </a:spcBef>
                        <a:spcAft>
                          <a:spcPts val="300"/>
                        </a:spcAft>
                        <a:tabLst>
                          <a:tab pos="228600" algn="l"/>
                        </a:tabLst>
                      </a:pPr>
                      <a:r>
                        <a:rPr lang="en-CA" sz="1600">
                          <a:effectLst/>
                          <a:latin typeface="Times New Roman" panose="02020603050405020304" pitchFamily="18" charset="0"/>
                          <a:cs typeface="Times New Roman" panose="02020603050405020304" pitchFamily="18" charset="0"/>
                        </a:rPr>
                        <a:t>Lớn hơn</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771000882"/>
                  </a:ext>
                </a:extLst>
              </a:tr>
              <a:tr h="288539">
                <a:tc>
                  <a:txBody>
                    <a:bodyPr/>
                    <a:lstStyle/>
                    <a:p>
                      <a:pPr marL="228600" marR="0" algn="ctr">
                        <a:lnSpc>
                          <a:spcPts val="1300"/>
                        </a:lnSpc>
                        <a:spcBef>
                          <a:spcPts val="300"/>
                        </a:spcBef>
                        <a:spcAft>
                          <a:spcPts val="300"/>
                        </a:spcAft>
                        <a:tabLst>
                          <a:tab pos="228600" algn="l"/>
                        </a:tabLst>
                      </a:pPr>
                      <a:r>
                        <a:rPr lang="en-CA" sz="1600">
                          <a:effectLst/>
                          <a:latin typeface="Times New Roman" panose="02020603050405020304" pitchFamily="18" charset="0"/>
                          <a:cs typeface="Times New Roman" panose="02020603050405020304" pitchFamily="18" charset="0"/>
                        </a:rPr>
                        <a:t>&lt;=</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just">
                        <a:lnSpc>
                          <a:spcPts val="1300"/>
                        </a:lnSpc>
                        <a:spcBef>
                          <a:spcPts val="300"/>
                        </a:spcBef>
                        <a:spcAft>
                          <a:spcPts val="300"/>
                        </a:spcAft>
                        <a:tabLst>
                          <a:tab pos="228600" algn="l"/>
                        </a:tabLst>
                      </a:pPr>
                      <a:r>
                        <a:rPr lang="en-CA" sz="1600" dirty="0" err="1">
                          <a:effectLst/>
                          <a:latin typeface="Times New Roman" panose="02020603050405020304" pitchFamily="18" charset="0"/>
                          <a:cs typeface="Times New Roman" panose="02020603050405020304" pitchFamily="18" charset="0"/>
                        </a:rPr>
                        <a:t>Nhỏ</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hơn</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hoặc</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bằng</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756785766"/>
                  </a:ext>
                </a:extLst>
              </a:tr>
              <a:tr h="288539">
                <a:tc>
                  <a:txBody>
                    <a:bodyPr/>
                    <a:lstStyle/>
                    <a:p>
                      <a:pPr marL="228600" marR="0" algn="ctr">
                        <a:lnSpc>
                          <a:spcPts val="1300"/>
                        </a:lnSpc>
                        <a:spcBef>
                          <a:spcPts val="300"/>
                        </a:spcBef>
                        <a:spcAft>
                          <a:spcPts val="300"/>
                        </a:spcAft>
                        <a:tabLst>
                          <a:tab pos="228600" algn="l"/>
                        </a:tabLst>
                      </a:pPr>
                      <a:r>
                        <a:rPr lang="en-CA" sz="1600">
                          <a:effectLst/>
                          <a:latin typeface="Times New Roman" panose="02020603050405020304" pitchFamily="18" charset="0"/>
                          <a:cs typeface="Times New Roman" panose="02020603050405020304" pitchFamily="18" charset="0"/>
                        </a:rPr>
                        <a:t>&gt;=</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just">
                        <a:lnSpc>
                          <a:spcPts val="1300"/>
                        </a:lnSpc>
                        <a:spcBef>
                          <a:spcPts val="300"/>
                        </a:spcBef>
                        <a:spcAft>
                          <a:spcPts val="300"/>
                        </a:spcAft>
                        <a:tabLst>
                          <a:tab pos="228600" algn="l"/>
                        </a:tabLst>
                      </a:pPr>
                      <a:r>
                        <a:rPr lang="en-CA" sz="1600" dirty="0" err="1">
                          <a:effectLst/>
                          <a:latin typeface="Times New Roman" panose="02020603050405020304" pitchFamily="18" charset="0"/>
                          <a:cs typeface="Times New Roman" panose="02020603050405020304" pitchFamily="18" charset="0"/>
                        </a:rPr>
                        <a:t>Lớn</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hơn</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hoặc</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bằng</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1691502988"/>
                  </a:ext>
                </a:extLst>
              </a:tr>
              <a:tr h="288539">
                <a:tc>
                  <a:txBody>
                    <a:bodyPr/>
                    <a:lstStyle/>
                    <a:p>
                      <a:pPr marL="228600" marR="0" algn="ctr">
                        <a:lnSpc>
                          <a:spcPts val="1300"/>
                        </a:lnSpc>
                        <a:spcBef>
                          <a:spcPts val="300"/>
                        </a:spcBef>
                        <a:spcAft>
                          <a:spcPts val="300"/>
                        </a:spcAft>
                        <a:tabLst>
                          <a:tab pos="228600" algn="l"/>
                        </a:tabLst>
                      </a:pPr>
                      <a:r>
                        <a:rPr lang="en-CA" sz="1600">
                          <a:effectLst/>
                          <a:latin typeface="Times New Roman" panose="02020603050405020304" pitchFamily="18" charset="0"/>
                          <a:cs typeface="Times New Roman" panose="02020603050405020304" pitchFamily="18" charset="0"/>
                        </a:rPr>
                        <a:t>&lt;&gt; </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tc>
                  <a:txBody>
                    <a:bodyPr/>
                    <a:lstStyle/>
                    <a:p>
                      <a:pPr marL="228600" marR="0" algn="just">
                        <a:lnSpc>
                          <a:spcPts val="1300"/>
                        </a:lnSpc>
                        <a:spcBef>
                          <a:spcPts val="300"/>
                        </a:spcBef>
                        <a:spcAft>
                          <a:spcPts val="300"/>
                        </a:spcAft>
                        <a:tabLst>
                          <a:tab pos="228600" algn="l"/>
                        </a:tabLst>
                      </a:pPr>
                      <a:r>
                        <a:rPr lang="en-CA" sz="1600" dirty="0" err="1">
                          <a:effectLst/>
                          <a:latin typeface="Times New Roman" panose="02020603050405020304" pitchFamily="18" charset="0"/>
                          <a:cs typeface="Times New Roman" panose="02020603050405020304" pitchFamily="18" charset="0"/>
                        </a:rPr>
                        <a:t>Khác</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4193841800"/>
                  </a:ext>
                </a:extLst>
              </a:tr>
            </a:tbl>
          </a:graphicData>
        </a:graphic>
      </p:graphicFrame>
    </p:spTree>
    <p:extLst>
      <p:ext uri="{BB962C8B-B14F-4D97-AF65-F5344CB8AC3E}">
        <p14:creationId xmlns:p14="http://schemas.microsoft.com/office/powerpoint/2010/main" val="349737589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Sử</a:t>
            </a:r>
            <a:r>
              <a:rPr lang="en-US" dirty="0"/>
              <a:t> </a:t>
            </a:r>
            <a:r>
              <a:rPr lang="en-US" dirty="0" err="1"/>
              <a:t>dụng</a:t>
            </a:r>
            <a:r>
              <a:rPr lang="en-US" dirty="0"/>
              <a:t> </a:t>
            </a:r>
            <a:r>
              <a:rPr lang="en-US" dirty="0" err="1"/>
              <a:t>hàm</a:t>
            </a:r>
            <a:r>
              <a:rPr lang="en-US" dirty="0"/>
              <a:t> </a:t>
            </a:r>
            <a:r>
              <a:rPr lang="en-US" dirty="0" err="1"/>
              <a:t>toán</a:t>
            </a:r>
            <a:r>
              <a:rPr lang="en-US" dirty="0"/>
              <a:t> </a:t>
            </a:r>
            <a:r>
              <a:rPr lang="en-US" dirty="0" err="1"/>
              <a:t>học</a:t>
            </a:r>
            <a:r>
              <a:rPr lang="en-US" dirty="0"/>
              <a:t> </a:t>
            </a:r>
            <a:r>
              <a:rPr lang="en-US" dirty="0" err="1"/>
              <a:t>và</a:t>
            </a:r>
            <a:r>
              <a:rPr lang="en-US" dirty="0"/>
              <a:t> </a:t>
            </a:r>
            <a:r>
              <a:rPr lang="en-US" dirty="0" err="1"/>
              <a:t>thống</a:t>
            </a:r>
            <a:r>
              <a:rPr lang="en-US" dirty="0"/>
              <a:t> </a:t>
            </a:r>
            <a:r>
              <a:rPr lang="en-US" dirty="0" err="1"/>
              <a:t>kê</a:t>
            </a:r>
            <a:endParaRPr lang="en-US" dirty="0"/>
          </a:p>
        </p:txBody>
      </p:sp>
      <p:sp>
        <p:nvSpPr>
          <p:cNvPr id="3" name="Content Placeholder 2"/>
          <p:cNvSpPr>
            <a:spLocks noGrp="1"/>
          </p:cNvSpPr>
          <p:nvPr>
            <p:ph type="body" sz="quarter" idx="13"/>
          </p:nvPr>
        </p:nvSpPr>
        <p:spPr>
          <a:xfrm>
            <a:off x="457200" y="925417"/>
            <a:ext cx="8424041" cy="3627533"/>
          </a:xfrm>
        </p:spPr>
        <p:txBody>
          <a:bodyPr anchor="t"/>
          <a:lstStyle/>
          <a:p>
            <a:pPr algn="just"/>
            <a:r>
              <a:rPr lang="en-US" dirty="0" err="1"/>
              <a:t>Sử</a:t>
            </a:r>
            <a:r>
              <a:rPr lang="en-US" dirty="0"/>
              <a:t> </a:t>
            </a:r>
            <a:r>
              <a:rPr lang="en-US" dirty="0" err="1"/>
              <a:t>dụng</a:t>
            </a:r>
            <a:r>
              <a:rPr lang="en-US" dirty="0"/>
              <a:t> </a:t>
            </a:r>
            <a:r>
              <a:rPr lang="en-US" dirty="0" err="1"/>
              <a:t>hàm</a:t>
            </a:r>
            <a:r>
              <a:rPr lang="en-US" dirty="0"/>
              <a:t> IF (</a:t>
            </a:r>
            <a:r>
              <a:rPr lang="en-US" dirty="0" err="1"/>
              <a:t>tt</a:t>
            </a:r>
            <a:r>
              <a:rPr lang="en-US" dirty="0"/>
              <a:t>)</a:t>
            </a:r>
          </a:p>
          <a:p>
            <a:pPr lvl="1" algn="just"/>
            <a:r>
              <a:rPr lang="vi-VN" dirty="0"/>
              <a:t>Các giá trị so sánh có thể là giá trị hằng</a:t>
            </a:r>
            <a:r>
              <a:rPr lang="en-US" dirty="0"/>
              <a:t> </a:t>
            </a:r>
            <a:r>
              <a:rPr lang="en-US" dirty="0" err="1"/>
              <a:t>hoặc</a:t>
            </a:r>
            <a:r>
              <a:rPr lang="vi-VN" dirty="0"/>
              <a:t> tham chiếu ô, </a:t>
            </a:r>
            <a:r>
              <a:rPr lang="en-US" dirty="0"/>
              <a:t>k</a:t>
            </a:r>
            <a:r>
              <a:rPr lang="vi-VN" dirty="0"/>
              <a:t>ết quả của một hàm hay một biểu thức. </a:t>
            </a:r>
            <a:endParaRPr lang="en-US" dirty="0"/>
          </a:p>
          <a:p>
            <a:pPr lvl="1" algn="just"/>
            <a:r>
              <a:rPr lang="vi-VN" dirty="0"/>
              <a:t>Kết quả của biểu thức điều kiện là giá trị luận lý TRUE (đúng) hoặc FALSE (sai), </a:t>
            </a:r>
            <a:endParaRPr lang="en-US" dirty="0"/>
          </a:p>
          <a:p>
            <a:pPr lvl="2" algn="just"/>
            <a:r>
              <a:rPr lang="en-US" dirty="0"/>
              <a:t>V</a:t>
            </a:r>
            <a:r>
              <a:rPr lang="vi-VN" dirty="0"/>
              <a:t>í dụ 3&gt;=7 có kết quả FALSE, 5&lt;&gt;8 có kết quả TRUE. </a:t>
            </a:r>
          </a:p>
        </p:txBody>
      </p:sp>
      <p:sp>
        <p:nvSpPr>
          <p:cNvPr id="4" name="Date Placeholder 3"/>
          <p:cNvSpPr>
            <a:spLocks noGrp="1"/>
          </p:cNvSpPr>
          <p:nvPr>
            <p:ph type="dt" sz="half" idx="14"/>
          </p:nvPr>
        </p:nvSpPr>
        <p:spPr/>
        <p:txBody>
          <a:bodyPr/>
          <a:lstStyle/>
          <a:p>
            <a:fld id="{C0036E63-7EE7-4982-8B87-1AF2F239207E}" type="datetime1">
              <a:rPr lang="en-US" smtClean="0"/>
              <a:t>8/23/2019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23</a:t>
            </a:fld>
            <a:endParaRPr lang="en-US"/>
          </a:p>
        </p:txBody>
      </p:sp>
    </p:spTree>
    <p:extLst>
      <p:ext uri="{BB962C8B-B14F-4D97-AF65-F5344CB8AC3E}">
        <p14:creationId xmlns:p14="http://schemas.microsoft.com/office/powerpoint/2010/main" val="199922728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Sử</a:t>
            </a:r>
            <a:r>
              <a:rPr lang="en-US" dirty="0"/>
              <a:t> </a:t>
            </a:r>
            <a:r>
              <a:rPr lang="en-US" dirty="0" err="1"/>
              <a:t>dụng</a:t>
            </a:r>
            <a:r>
              <a:rPr lang="en-US" dirty="0"/>
              <a:t> </a:t>
            </a:r>
            <a:r>
              <a:rPr lang="en-US" dirty="0" err="1"/>
              <a:t>hàm</a:t>
            </a:r>
            <a:r>
              <a:rPr lang="en-US" dirty="0"/>
              <a:t> </a:t>
            </a:r>
            <a:r>
              <a:rPr lang="en-US" dirty="0" err="1"/>
              <a:t>toán</a:t>
            </a:r>
            <a:r>
              <a:rPr lang="en-US" dirty="0"/>
              <a:t> </a:t>
            </a:r>
            <a:r>
              <a:rPr lang="en-US" dirty="0" err="1"/>
              <a:t>học</a:t>
            </a:r>
            <a:r>
              <a:rPr lang="en-US" dirty="0"/>
              <a:t> </a:t>
            </a:r>
            <a:r>
              <a:rPr lang="en-US" dirty="0" err="1"/>
              <a:t>và</a:t>
            </a:r>
            <a:r>
              <a:rPr lang="en-US" dirty="0"/>
              <a:t> </a:t>
            </a:r>
            <a:r>
              <a:rPr lang="en-US" dirty="0" err="1"/>
              <a:t>thống</a:t>
            </a:r>
            <a:r>
              <a:rPr lang="en-US" dirty="0"/>
              <a:t> </a:t>
            </a:r>
            <a:r>
              <a:rPr lang="en-US" dirty="0" err="1"/>
              <a:t>kê</a:t>
            </a:r>
            <a:endParaRPr lang="en-US" dirty="0"/>
          </a:p>
        </p:txBody>
      </p:sp>
      <p:sp>
        <p:nvSpPr>
          <p:cNvPr id="3" name="Content Placeholder 2"/>
          <p:cNvSpPr>
            <a:spLocks noGrp="1"/>
          </p:cNvSpPr>
          <p:nvPr>
            <p:ph type="body" sz="quarter" idx="13"/>
          </p:nvPr>
        </p:nvSpPr>
        <p:spPr>
          <a:xfrm>
            <a:off x="457200" y="819150"/>
            <a:ext cx="8424041" cy="3847443"/>
          </a:xfrm>
        </p:spPr>
        <p:txBody>
          <a:bodyPr anchor="t"/>
          <a:lstStyle/>
          <a:p>
            <a:pPr algn="just"/>
            <a:r>
              <a:rPr lang="en-US" dirty="0" err="1"/>
              <a:t>Sử</a:t>
            </a:r>
            <a:r>
              <a:rPr lang="en-US" dirty="0"/>
              <a:t> </a:t>
            </a:r>
            <a:r>
              <a:rPr lang="en-US" dirty="0" err="1"/>
              <a:t>dụng</a:t>
            </a:r>
            <a:r>
              <a:rPr lang="en-US" dirty="0"/>
              <a:t> </a:t>
            </a:r>
            <a:r>
              <a:rPr lang="en-US" dirty="0" err="1"/>
              <a:t>hàm</a:t>
            </a:r>
            <a:r>
              <a:rPr lang="en-US" dirty="0"/>
              <a:t> IF (</a:t>
            </a:r>
            <a:r>
              <a:rPr lang="en-US" dirty="0" err="1"/>
              <a:t>tt</a:t>
            </a:r>
            <a:r>
              <a:rPr lang="en-US" dirty="0"/>
              <a:t>)</a:t>
            </a:r>
          </a:p>
          <a:p>
            <a:pPr lvl="1"/>
            <a:r>
              <a:rPr lang="vi-VN" dirty="0"/>
              <a:t>Cú pháp của hàm: IF( logical_test, [value_if_true], [value_if_false])</a:t>
            </a:r>
          </a:p>
          <a:p>
            <a:pPr lvl="2" algn="just"/>
            <a:r>
              <a:rPr lang="vi-VN" dirty="0"/>
              <a:t>Tham số logical_test là một biểu thức điều kiện, được hàm đánh giá và đưa ra quyết định tiếp theo tùy theo kết quả của biểu thức.</a:t>
            </a:r>
          </a:p>
          <a:p>
            <a:pPr lvl="2" algn="just"/>
            <a:r>
              <a:rPr lang="vi-VN" dirty="0"/>
              <a:t>Tham số value_if_true là giá trị mà hàm trả về nếu biểu thức điều kiện có kết quả TRUE. Đây là tham số tùy chọn, nếu không sử dụng thì hàm sẽ trả về 0.</a:t>
            </a:r>
          </a:p>
          <a:p>
            <a:pPr lvl="2" algn="just"/>
            <a:r>
              <a:rPr lang="vi-VN" dirty="0"/>
              <a:t>Tham số value_if_false là giá trị mà hàm trả về nếu biểu thức điều kiện có kết quả FALSE, đây cũng là một tham số tùy chọn có giá trị định trước là 0.</a:t>
            </a:r>
            <a:endParaRPr lang="en-US" dirty="0"/>
          </a:p>
          <a:p>
            <a:pPr lvl="1"/>
            <a:r>
              <a:rPr lang="en-US" dirty="0" err="1"/>
              <a:t>Chú</a:t>
            </a:r>
            <a:r>
              <a:rPr lang="en-US" dirty="0"/>
              <a:t> ý: </a:t>
            </a:r>
            <a:r>
              <a:rPr lang="en-US" dirty="0" err="1"/>
              <a:t>Có</a:t>
            </a:r>
            <a:r>
              <a:rPr lang="en-US" dirty="0"/>
              <a:t> </a:t>
            </a:r>
            <a:r>
              <a:rPr lang="en-US" dirty="0" err="1"/>
              <a:t>thể</a:t>
            </a:r>
            <a:r>
              <a:rPr lang="en-US" dirty="0"/>
              <a:t> </a:t>
            </a:r>
            <a:r>
              <a:rPr lang="en-US" dirty="0" err="1"/>
              <a:t>sử</a:t>
            </a:r>
            <a:r>
              <a:rPr lang="en-US" dirty="0"/>
              <a:t> </a:t>
            </a:r>
            <a:r>
              <a:rPr lang="en-US" dirty="0" err="1"/>
              <a:t>dụng</a:t>
            </a:r>
            <a:r>
              <a:rPr lang="en-US" dirty="0"/>
              <a:t> </a:t>
            </a:r>
            <a:r>
              <a:rPr lang="en-US" dirty="0" err="1"/>
              <a:t>đến</a:t>
            </a:r>
            <a:r>
              <a:rPr lang="en-US" dirty="0"/>
              <a:t> 64 </a:t>
            </a:r>
            <a:r>
              <a:rPr lang="en-US" dirty="0" err="1"/>
              <a:t>hàm</a:t>
            </a:r>
            <a:r>
              <a:rPr lang="en-US" dirty="0"/>
              <a:t> IF </a:t>
            </a:r>
            <a:r>
              <a:rPr lang="en-US" dirty="0" err="1"/>
              <a:t>lồng</a:t>
            </a:r>
            <a:r>
              <a:rPr lang="en-US" dirty="0"/>
              <a:t> </a:t>
            </a:r>
            <a:r>
              <a:rPr lang="en-US" dirty="0" err="1"/>
              <a:t>trong</a:t>
            </a:r>
            <a:r>
              <a:rPr lang="en-US" dirty="0"/>
              <a:t> </a:t>
            </a:r>
            <a:r>
              <a:rPr lang="en-US" dirty="0" err="1"/>
              <a:t>công</a:t>
            </a:r>
            <a:r>
              <a:rPr lang="en-US" dirty="0"/>
              <a:t> </a:t>
            </a:r>
            <a:r>
              <a:rPr lang="en-US" dirty="0" err="1"/>
              <a:t>thức</a:t>
            </a:r>
            <a:r>
              <a:rPr lang="en-US" dirty="0"/>
              <a:t>.</a:t>
            </a:r>
          </a:p>
          <a:p>
            <a:pPr lvl="1" algn="just"/>
            <a:endParaRPr lang="vi-VN" dirty="0"/>
          </a:p>
        </p:txBody>
      </p:sp>
      <p:sp>
        <p:nvSpPr>
          <p:cNvPr id="4" name="Date Placeholder 3"/>
          <p:cNvSpPr>
            <a:spLocks noGrp="1"/>
          </p:cNvSpPr>
          <p:nvPr>
            <p:ph type="dt" sz="half" idx="14"/>
          </p:nvPr>
        </p:nvSpPr>
        <p:spPr/>
        <p:txBody>
          <a:bodyPr/>
          <a:lstStyle/>
          <a:p>
            <a:fld id="{C0036E63-7EE7-4982-8B87-1AF2F239207E}" type="datetime1">
              <a:rPr lang="en-US" smtClean="0"/>
              <a:t>8/23/2019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24</a:t>
            </a:fld>
            <a:endParaRPr lang="en-US"/>
          </a:p>
        </p:txBody>
      </p:sp>
    </p:spTree>
    <p:extLst>
      <p:ext uri="{BB962C8B-B14F-4D97-AF65-F5344CB8AC3E}">
        <p14:creationId xmlns:p14="http://schemas.microsoft.com/office/powerpoint/2010/main" val="241074629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Sử</a:t>
            </a:r>
            <a:r>
              <a:rPr lang="en-US" dirty="0"/>
              <a:t> </a:t>
            </a:r>
            <a:r>
              <a:rPr lang="en-US" dirty="0" err="1"/>
              <a:t>dụng</a:t>
            </a:r>
            <a:r>
              <a:rPr lang="en-US" dirty="0"/>
              <a:t> </a:t>
            </a:r>
            <a:r>
              <a:rPr lang="en-US" dirty="0" err="1"/>
              <a:t>hàm</a:t>
            </a:r>
            <a:r>
              <a:rPr lang="en-US" dirty="0"/>
              <a:t> </a:t>
            </a:r>
            <a:r>
              <a:rPr lang="en-US" dirty="0" err="1"/>
              <a:t>toán</a:t>
            </a:r>
            <a:r>
              <a:rPr lang="en-US" dirty="0"/>
              <a:t> </a:t>
            </a:r>
            <a:r>
              <a:rPr lang="en-US" dirty="0" err="1"/>
              <a:t>học</a:t>
            </a:r>
            <a:r>
              <a:rPr lang="en-US" dirty="0"/>
              <a:t> </a:t>
            </a:r>
            <a:r>
              <a:rPr lang="en-US" dirty="0" err="1"/>
              <a:t>và</a:t>
            </a:r>
            <a:r>
              <a:rPr lang="en-US" dirty="0"/>
              <a:t> </a:t>
            </a:r>
            <a:r>
              <a:rPr lang="en-US" dirty="0" err="1"/>
              <a:t>thống</a:t>
            </a:r>
            <a:r>
              <a:rPr lang="en-US" dirty="0"/>
              <a:t> </a:t>
            </a:r>
            <a:r>
              <a:rPr lang="en-US" dirty="0" err="1"/>
              <a:t>kê</a:t>
            </a:r>
            <a:endParaRPr lang="en-US" dirty="0"/>
          </a:p>
        </p:txBody>
      </p:sp>
      <p:sp>
        <p:nvSpPr>
          <p:cNvPr id="3" name="Content Placeholder 2"/>
          <p:cNvSpPr>
            <a:spLocks noGrp="1"/>
          </p:cNvSpPr>
          <p:nvPr>
            <p:ph type="body" sz="quarter" idx="13"/>
          </p:nvPr>
        </p:nvSpPr>
        <p:spPr>
          <a:xfrm>
            <a:off x="457200" y="819150"/>
            <a:ext cx="8229599" cy="3847443"/>
          </a:xfrm>
        </p:spPr>
        <p:txBody>
          <a:bodyPr anchor="ctr"/>
          <a:lstStyle/>
          <a:p>
            <a:pPr algn="just"/>
            <a:r>
              <a:rPr lang="en-US" dirty="0" err="1"/>
              <a:t>Sử</a:t>
            </a:r>
            <a:r>
              <a:rPr lang="en-US" dirty="0"/>
              <a:t> </a:t>
            </a:r>
            <a:r>
              <a:rPr lang="en-US" dirty="0" err="1"/>
              <a:t>dụng</a:t>
            </a:r>
            <a:r>
              <a:rPr lang="en-US" dirty="0"/>
              <a:t> </a:t>
            </a:r>
            <a:r>
              <a:rPr lang="en-US" dirty="0" err="1"/>
              <a:t>các</a:t>
            </a:r>
            <a:r>
              <a:rPr lang="en-US" dirty="0"/>
              <a:t> </a:t>
            </a:r>
            <a:r>
              <a:rPr lang="en-US" dirty="0" err="1"/>
              <a:t>hàm</a:t>
            </a:r>
            <a:r>
              <a:rPr lang="en-US" dirty="0"/>
              <a:t> </a:t>
            </a:r>
            <a:r>
              <a:rPr lang="en-US" dirty="0" err="1"/>
              <a:t>thống</a:t>
            </a:r>
            <a:r>
              <a:rPr lang="en-US" dirty="0"/>
              <a:t> </a:t>
            </a:r>
            <a:r>
              <a:rPr lang="en-US" dirty="0" err="1"/>
              <a:t>kê</a:t>
            </a:r>
            <a:r>
              <a:rPr lang="en-US" dirty="0"/>
              <a:t> </a:t>
            </a:r>
            <a:r>
              <a:rPr lang="en-US" dirty="0" err="1"/>
              <a:t>theo</a:t>
            </a:r>
            <a:r>
              <a:rPr lang="en-US" dirty="0"/>
              <a:t> </a:t>
            </a:r>
            <a:r>
              <a:rPr lang="en-US" dirty="0" err="1"/>
              <a:t>điều</a:t>
            </a:r>
            <a:r>
              <a:rPr lang="en-US" dirty="0"/>
              <a:t> </a:t>
            </a:r>
            <a:r>
              <a:rPr lang="en-US" dirty="0" err="1"/>
              <a:t>kiện</a:t>
            </a:r>
            <a:endParaRPr lang="en-US" dirty="0"/>
          </a:p>
          <a:p>
            <a:pPr lvl="1" algn="just"/>
            <a:r>
              <a:rPr lang="vi-VN" dirty="0"/>
              <a:t>Các hàm thống kê SUM, COUNT, AVERAGE thực hiện các tính toán thông thường trên dữ liệu trong các ô, </a:t>
            </a:r>
            <a:endParaRPr lang="en-US" dirty="0"/>
          </a:p>
          <a:p>
            <a:pPr lvl="1" algn="just"/>
            <a:r>
              <a:rPr lang="en-US" dirty="0"/>
              <a:t>H</a:t>
            </a:r>
            <a:r>
              <a:rPr lang="vi-VN" dirty="0"/>
              <a:t>àm IF thì có thể lựa chọn một trong hai tính toán dựa trên kết quả của một biểu thức điều kiện. </a:t>
            </a:r>
            <a:endParaRPr lang="en-US" dirty="0"/>
          </a:p>
          <a:p>
            <a:pPr lvl="1" algn="just"/>
            <a:r>
              <a:rPr lang="vi-VN" dirty="0"/>
              <a:t>Excel cung cấp một số hàm kết hợp cả hai khả năng trên, đó là các hàm thống kê theo điều kiện (Conditional). </a:t>
            </a:r>
          </a:p>
        </p:txBody>
      </p:sp>
      <p:sp>
        <p:nvSpPr>
          <p:cNvPr id="4" name="Date Placeholder 3"/>
          <p:cNvSpPr>
            <a:spLocks noGrp="1"/>
          </p:cNvSpPr>
          <p:nvPr>
            <p:ph type="dt" sz="half" idx="14"/>
          </p:nvPr>
        </p:nvSpPr>
        <p:spPr/>
        <p:txBody>
          <a:bodyPr/>
          <a:lstStyle/>
          <a:p>
            <a:fld id="{C0036E63-7EE7-4982-8B87-1AF2F239207E}" type="datetime1">
              <a:rPr lang="en-US" smtClean="0"/>
              <a:t>8/23/2019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25</a:t>
            </a:fld>
            <a:endParaRPr lang="en-US"/>
          </a:p>
        </p:txBody>
      </p:sp>
    </p:spTree>
    <p:extLst>
      <p:ext uri="{BB962C8B-B14F-4D97-AF65-F5344CB8AC3E}">
        <p14:creationId xmlns:p14="http://schemas.microsoft.com/office/powerpoint/2010/main" val="3063894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Sử</a:t>
            </a:r>
            <a:r>
              <a:rPr lang="en-US" dirty="0"/>
              <a:t> </a:t>
            </a:r>
            <a:r>
              <a:rPr lang="en-US" dirty="0" err="1"/>
              <a:t>dụng</a:t>
            </a:r>
            <a:r>
              <a:rPr lang="en-US" dirty="0"/>
              <a:t> </a:t>
            </a:r>
            <a:r>
              <a:rPr lang="en-US" dirty="0" err="1"/>
              <a:t>hàm</a:t>
            </a:r>
            <a:r>
              <a:rPr lang="en-US" dirty="0"/>
              <a:t> </a:t>
            </a:r>
            <a:r>
              <a:rPr lang="en-US" dirty="0" err="1"/>
              <a:t>toán</a:t>
            </a:r>
            <a:r>
              <a:rPr lang="en-US" dirty="0"/>
              <a:t> </a:t>
            </a:r>
            <a:r>
              <a:rPr lang="en-US" dirty="0" err="1"/>
              <a:t>học</a:t>
            </a:r>
            <a:r>
              <a:rPr lang="en-US" dirty="0"/>
              <a:t> </a:t>
            </a:r>
            <a:r>
              <a:rPr lang="en-US" dirty="0" err="1"/>
              <a:t>và</a:t>
            </a:r>
            <a:r>
              <a:rPr lang="en-US" dirty="0"/>
              <a:t> </a:t>
            </a:r>
            <a:r>
              <a:rPr lang="en-US" dirty="0" err="1"/>
              <a:t>thống</a:t>
            </a:r>
            <a:r>
              <a:rPr lang="en-US" dirty="0"/>
              <a:t> </a:t>
            </a:r>
            <a:r>
              <a:rPr lang="en-US" dirty="0" err="1"/>
              <a:t>kê</a:t>
            </a:r>
            <a:endParaRPr lang="en-US" dirty="0"/>
          </a:p>
        </p:txBody>
      </p:sp>
      <p:sp>
        <p:nvSpPr>
          <p:cNvPr id="3" name="Content Placeholder 2"/>
          <p:cNvSpPr>
            <a:spLocks noGrp="1"/>
          </p:cNvSpPr>
          <p:nvPr>
            <p:ph type="body" sz="quarter" idx="13"/>
          </p:nvPr>
        </p:nvSpPr>
        <p:spPr>
          <a:xfrm>
            <a:off x="457200" y="819150"/>
            <a:ext cx="8229599" cy="3847443"/>
          </a:xfrm>
        </p:spPr>
        <p:txBody>
          <a:bodyPr anchor="t"/>
          <a:lstStyle/>
          <a:p>
            <a:pPr algn="just"/>
            <a:r>
              <a:rPr lang="en-US" dirty="0" err="1"/>
              <a:t>Sử</a:t>
            </a:r>
            <a:r>
              <a:rPr lang="en-US" dirty="0"/>
              <a:t> </a:t>
            </a:r>
            <a:r>
              <a:rPr lang="en-US" dirty="0" err="1"/>
              <a:t>dụng</a:t>
            </a:r>
            <a:r>
              <a:rPr lang="en-US" dirty="0"/>
              <a:t> </a:t>
            </a:r>
            <a:r>
              <a:rPr lang="en-US" dirty="0" err="1"/>
              <a:t>các</a:t>
            </a:r>
            <a:r>
              <a:rPr lang="en-US" dirty="0"/>
              <a:t> </a:t>
            </a:r>
            <a:r>
              <a:rPr lang="en-US" dirty="0" err="1"/>
              <a:t>hàm</a:t>
            </a:r>
            <a:r>
              <a:rPr lang="en-US" dirty="0"/>
              <a:t> </a:t>
            </a:r>
            <a:r>
              <a:rPr lang="en-US" dirty="0" err="1"/>
              <a:t>thống</a:t>
            </a:r>
            <a:r>
              <a:rPr lang="en-US" dirty="0"/>
              <a:t> </a:t>
            </a:r>
            <a:r>
              <a:rPr lang="en-US" dirty="0" err="1"/>
              <a:t>kê</a:t>
            </a:r>
            <a:r>
              <a:rPr lang="en-US" dirty="0"/>
              <a:t> </a:t>
            </a:r>
            <a:r>
              <a:rPr lang="en-US" dirty="0" err="1"/>
              <a:t>theo</a:t>
            </a:r>
            <a:r>
              <a:rPr lang="en-US" dirty="0"/>
              <a:t> </a:t>
            </a:r>
            <a:r>
              <a:rPr lang="en-US" dirty="0" err="1"/>
              <a:t>điều</a:t>
            </a:r>
            <a:r>
              <a:rPr lang="en-US" dirty="0"/>
              <a:t> </a:t>
            </a:r>
            <a:r>
              <a:rPr lang="en-US" dirty="0" err="1"/>
              <a:t>kiện</a:t>
            </a:r>
            <a:r>
              <a:rPr lang="en-US" dirty="0"/>
              <a:t> (</a:t>
            </a:r>
            <a:r>
              <a:rPr lang="en-US" dirty="0" err="1"/>
              <a:t>tt</a:t>
            </a:r>
            <a:r>
              <a:rPr lang="en-US" dirty="0"/>
              <a:t>)</a:t>
            </a:r>
          </a:p>
        </p:txBody>
      </p:sp>
      <p:sp>
        <p:nvSpPr>
          <p:cNvPr id="4" name="Date Placeholder 3"/>
          <p:cNvSpPr>
            <a:spLocks noGrp="1"/>
          </p:cNvSpPr>
          <p:nvPr>
            <p:ph type="dt" sz="half" idx="14"/>
          </p:nvPr>
        </p:nvSpPr>
        <p:spPr/>
        <p:txBody>
          <a:bodyPr/>
          <a:lstStyle/>
          <a:p>
            <a:fld id="{C0036E63-7EE7-4982-8B87-1AF2F239207E}" type="datetime1">
              <a:rPr lang="en-US" smtClean="0"/>
              <a:t>8/23/2019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26</a:t>
            </a:fld>
            <a:endParaRPr lang="en-US"/>
          </a:p>
        </p:txBody>
      </p:sp>
      <p:graphicFrame>
        <p:nvGraphicFramePr>
          <p:cNvPr id="7" name="Table 6">
            <a:extLst>
              <a:ext uri="{FF2B5EF4-FFF2-40B4-BE49-F238E27FC236}">
                <a16:creationId xmlns:a16="http://schemas.microsoft.com/office/drawing/2014/main" id="{3828DE06-F6EC-468A-A9F7-C984449A56DC}"/>
              </a:ext>
            </a:extLst>
          </p:cNvPr>
          <p:cNvGraphicFramePr>
            <a:graphicFrameLocks noGrp="1"/>
          </p:cNvGraphicFramePr>
          <p:nvPr>
            <p:extLst>
              <p:ext uri="{D42A27DB-BD31-4B8C-83A1-F6EECF244321}">
                <p14:modId xmlns:p14="http://schemas.microsoft.com/office/powerpoint/2010/main" val="4223553069"/>
              </p:ext>
            </p:extLst>
          </p:nvPr>
        </p:nvGraphicFramePr>
        <p:xfrm>
          <a:off x="457199" y="1450745"/>
          <a:ext cx="8045669" cy="2595738"/>
        </p:xfrm>
        <a:graphic>
          <a:graphicData uri="http://schemas.openxmlformats.org/drawingml/2006/table">
            <a:tbl>
              <a:tblPr firstRow="1" firstCol="1" bandRow="1">
                <a:tableStyleId>{5940675A-B579-460E-94D1-54222C63F5DA}</a:tableStyleId>
              </a:tblPr>
              <a:tblGrid>
                <a:gridCol w="4580834">
                  <a:extLst>
                    <a:ext uri="{9D8B030D-6E8A-4147-A177-3AD203B41FA5}">
                      <a16:colId xmlns:a16="http://schemas.microsoft.com/office/drawing/2014/main" val="1084038187"/>
                    </a:ext>
                  </a:extLst>
                </a:gridCol>
                <a:gridCol w="3464835">
                  <a:extLst>
                    <a:ext uri="{9D8B030D-6E8A-4147-A177-3AD203B41FA5}">
                      <a16:colId xmlns:a16="http://schemas.microsoft.com/office/drawing/2014/main" val="54735799"/>
                    </a:ext>
                  </a:extLst>
                </a:gridCol>
              </a:tblGrid>
              <a:tr h="343363">
                <a:tc>
                  <a:txBody>
                    <a:bodyPr/>
                    <a:lstStyle/>
                    <a:p>
                      <a:pPr marL="228600" marR="0" algn="ctr">
                        <a:lnSpc>
                          <a:spcPts val="1300"/>
                        </a:lnSpc>
                        <a:spcBef>
                          <a:spcPts val="0"/>
                        </a:spcBef>
                        <a:spcAft>
                          <a:spcPts val="0"/>
                        </a:spcAft>
                        <a:tabLst>
                          <a:tab pos="228600" algn="l"/>
                        </a:tabLst>
                      </a:pPr>
                      <a:r>
                        <a:rPr lang="en-CA" sz="1800" b="1" dirty="0" err="1">
                          <a:effectLst/>
                          <a:latin typeface="Times New Roman" panose="02020603050405020304" pitchFamily="18" charset="0"/>
                          <a:cs typeface="Times New Roman" panose="02020603050405020304" pitchFamily="18" charset="0"/>
                        </a:rPr>
                        <a:t>Hàm</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marT="18415" marB="18415" anchor="ctr"/>
                </a:tc>
                <a:tc>
                  <a:txBody>
                    <a:bodyPr/>
                    <a:lstStyle/>
                    <a:p>
                      <a:pPr marL="228600" marR="0" algn="ctr">
                        <a:lnSpc>
                          <a:spcPts val="1300"/>
                        </a:lnSpc>
                        <a:spcBef>
                          <a:spcPts val="0"/>
                        </a:spcBef>
                        <a:spcAft>
                          <a:spcPts val="0"/>
                        </a:spcAft>
                        <a:tabLst>
                          <a:tab pos="228600" algn="l"/>
                        </a:tabLst>
                      </a:pPr>
                      <a:r>
                        <a:rPr lang="en-CA" sz="1800" b="1" dirty="0" err="1">
                          <a:effectLst/>
                          <a:latin typeface="Times New Roman" panose="02020603050405020304" pitchFamily="18" charset="0"/>
                          <a:cs typeface="Times New Roman" panose="02020603050405020304" pitchFamily="18" charset="0"/>
                        </a:rPr>
                        <a:t>Chức</a:t>
                      </a:r>
                      <a:r>
                        <a:rPr lang="en-CA" sz="1800" b="1" dirty="0">
                          <a:effectLst/>
                          <a:latin typeface="Times New Roman" panose="02020603050405020304" pitchFamily="18" charset="0"/>
                          <a:cs typeface="Times New Roman" panose="02020603050405020304" pitchFamily="18" charset="0"/>
                        </a:rPr>
                        <a:t> </a:t>
                      </a:r>
                      <a:r>
                        <a:rPr lang="en-CA" sz="1800" b="1" dirty="0" err="1">
                          <a:effectLst/>
                          <a:latin typeface="Times New Roman" panose="02020603050405020304" pitchFamily="18" charset="0"/>
                          <a:cs typeface="Times New Roman" panose="02020603050405020304" pitchFamily="18" charset="0"/>
                        </a:rPr>
                        <a:t>năng</a:t>
                      </a: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marT="18415" marB="18415" anchor="ctr"/>
                </a:tc>
                <a:extLst>
                  <a:ext uri="{0D108BD9-81ED-4DB2-BD59-A6C34878D82A}">
                    <a16:rowId xmlns:a16="http://schemas.microsoft.com/office/drawing/2014/main" val="4027481658"/>
                  </a:ext>
                </a:extLst>
              </a:tr>
              <a:tr h="673769">
                <a:tc>
                  <a:txBody>
                    <a:bodyPr/>
                    <a:lstStyle/>
                    <a:p>
                      <a:pPr marL="228600" marR="0" algn="just">
                        <a:lnSpc>
                          <a:spcPts val="1300"/>
                        </a:lnSpc>
                        <a:spcBef>
                          <a:spcPts val="0"/>
                        </a:spcBef>
                        <a:spcAft>
                          <a:spcPts val="0"/>
                        </a:spcAft>
                        <a:tabLst>
                          <a:tab pos="228600" algn="l"/>
                        </a:tabLst>
                      </a:pPr>
                      <a:r>
                        <a:rPr lang="en-CA" sz="1800">
                          <a:effectLst/>
                          <a:latin typeface="Times New Roman" panose="02020603050405020304" pitchFamily="18" charset="0"/>
                          <a:cs typeface="Times New Roman" panose="02020603050405020304" pitchFamily="18" charset="0"/>
                        </a:rPr>
                        <a:t>COUNTIF(range,criteria)</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marT="18415" marB="18415" anchor="ctr"/>
                </a:tc>
                <a:tc>
                  <a:txBody>
                    <a:bodyPr/>
                    <a:lstStyle/>
                    <a:p>
                      <a:pPr marL="52388" marR="0" indent="0" algn="just">
                        <a:lnSpc>
                          <a:spcPct val="100000"/>
                        </a:lnSpc>
                        <a:spcBef>
                          <a:spcPts val="0"/>
                        </a:spcBef>
                        <a:spcAft>
                          <a:spcPts val="0"/>
                        </a:spcAft>
                        <a:tabLst/>
                      </a:pPr>
                      <a:r>
                        <a:rPr lang="en-CA" sz="1800" dirty="0" err="1">
                          <a:effectLst/>
                          <a:latin typeface="Times New Roman" panose="02020603050405020304" pitchFamily="18" charset="0"/>
                          <a:cs typeface="Times New Roman" panose="02020603050405020304" pitchFamily="18" charset="0"/>
                        </a:rPr>
                        <a:t>Đếm</a:t>
                      </a:r>
                      <a:r>
                        <a:rPr lang="en-CA" sz="1800" dirty="0">
                          <a:effectLst/>
                          <a:latin typeface="Times New Roman" panose="02020603050405020304" pitchFamily="18" charset="0"/>
                          <a:cs typeface="Times New Roman" panose="02020603050405020304" pitchFamily="18" charset="0"/>
                        </a:rPr>
                        <a:t> </a:t>
                      </a:r>
                      <a:r>
                        <a:rPr lang="en-CA" sz="1800" dirty="0" err="1">
                          <a:effectLst/>
                          <a:latin typeface="Times New Roman" panose="02020603050405020304" pitchFamily="18" charset="0"/>
                          <a:cs typeface="Times New Roman" panose="02020603050405020304" pitchFamily="18" charset="0"/>
                        </a:rPr>
                        <a:t>các</a:t>
                      </a:r>
                      <a:r>
                        <a:rPr lang="en-CA" sz="1800" dirty="0">
                          <a:effectLst/>
                          <a:latin typeface="Times New Roman" panose="02020603050405020304" pitchFamily="18" charset="0"/>
                          <a:cs typeface="Times New Roman" panose="02020603050405020304" pitchFamily="18" charset="0"/>
                        </a:rPr>
                        <a:t> </a:t>
                      </a:r>
                      <a:r>
                        <a:rPr lang="en-CA" sz="1800" dirty="0" err="1">
                          <a:effectLst/>
                          <a:latin typeface="Times New Roman" panose="02020603050405020304" pitchFamily="18" charset="0"/>
                          <a:cs typeface="Times New Roman" panose="02020603050405020304" pitchFamily="18" charset="0"/>
                        </a:rPr>
                        <a:t>dữ</a:t>
                      </a:r>
                      <a:r>
                        <a:rPr lang="en-CA" sz="1800" dirty="0">
                          <a:effectLst/>
                          <a:latin typeface="Times New Roman" panose="02020603050405020304" pitchFamily="18" charset="0"/>
                          <a:cs typeface="Times New Roman" panose="02020603050405020304" pitchFamily="18" charset="0"/>
                        </a:rPr>
                        <a:t> </a:t>
                      </a:r>
                      <a:r>
                        <a:rPr lang="en-CA" sz="1800" dirty="0" err="1">
                          <a:effectLst/>
                          <a:latin typeface="Times New Roman" panose="02020603050405020304" pitchFamily="18" charset="0"/>
                          <a:cs typeface="Times New Roman" panose="02020603050405020304" pitchFamily="18" charset="0"/>
                        </a:rPr>
                        <a:t>liệu</a:t>
                      </a:r>
                      <a:r>
                        <a:rPr lang="en-CA" sz="1800" dirty="0">
                          <a:effectLst/>
                          <a:latin typeface="Times New Roman" panose="02020603050405020304" pitchFamily="18" charset="0"/>
                          <a:cs typeface="Times New Roman" panose="02020603050405020304" pitchFamily="18" charset="0"/>
                        </a:rPr>
                        <a:t> </a:t>
                      </a:r>
                      <a:r>
                        <a:rPr lang="en-CA" sz="1800" dirty="0" err="1">
                          <a:effectLst/>
                          <a:latin typeface="Times New Roman" panose="02020603050405020304" pitchFamily="18" charset="0"/>
                          <a:cs typeface="Times New Roman" panose="02020603050405020304" pitchFamily="18" charset="0"/>
                        </a:rPr>
                        <a:t>thỏa</a:t>
                      </a:r>
                      <a:r>
                        <a:rPr lang="en-CA" sz="1800" dirty="0">
                          <a:effectLst/>
                          <a:latin typeface="Times New Roman" panose="02020603050405020304" pitchFamily="18" charset="0"/>
                          <a:cs typeface="Times New Roman" panose="02020603050405020304" pitchFamily="18" charset="0"/>
                        </a:rPr>
                        <a:t> </a:t>
                      </a:r>
                      <a:r>
                        <a:rPr lang="en-CA" sz="1800" dirty="0" err="1">
                          <a:effectLst/>
                          <a:latin typeface="Times New Roman" panose="02020603050405020304" pitchFamily="18" charset="0"/>
                          <a:cs typeface="Times New Roman" panose="02020603050405020304" pitchFamily="18" charset="0"/>
                        </a:rPr>
                        <a:t>điều</a:t>
                      </a:r>
                      <a:r>
                        <a:rPr lang="en-CA" sz="1800" dirty="0">
                          <a:effectLst/>
                          <a:latin typeface="Times New Roman" panose="02020603050405020304" pitchFamily="18" charset="0"/>
                          <a:cs typeface="Times New Roman" panose="02020603050405020304" pitchFamily="18" charset="0"/>
                        </a:rPr>
                        <a:t> </a:t>
                      </a:r>
                      <a:r>
                        <a:rPr lang="en-CA" sz="1800" dirty="0" err="1">
                          <a:effectLst/>
                          <a:latin typeface="Times New Roman" panose="02020603050405020304" pitchFamily="18" charset="0"/>
                          <a:cs typeface="Times New Roman" panose="02020603050405020304" pitchFamily="18" charset="0"/>
                        </a:rPr>
                        <a:t>kiện</a:t>
                      </a:r>
                      <a:r>
                        <a:rPr lang="en-CA" sz="1800" dirty="0">
                          <a:effectLst/>
                          <a:latin typeface="Times New Roman" panose="02020603050405020304" pitchFamily="18" charset="0"/>
                          <a:cs typeface="Times New Roman" panose="02020603050405020304" pitchFamily="18" charset="0"/>
                        </a:rPr>
                        <a:t> </a:t>
                      </a:r>
                      <a:r>
                        <a:rPr lang="en-CA" sz="1800" dirty="0" err="1">
                          <a:effectLst/>
                          <a:latin typeface="Times New Roman" panose="02020603050405020304" pitchFamily="18" charset="0"/>
                          <a:cs typeface="Times New Roman" panose="02020603050405020304" pitchFamily="18" charset="0"/>
                        </a:rPr>
                        <a:t>cho</a:t>
                      </a:r>
                      <a:r>
                        <a:rPr lang="en-CA" sz="1800" dirty="0">
                          <a:effectLst/>
                          <a:latin typeface="Times New Roman" panose="02020603050405020304" pitchFamily="18" charset="0"/>
                          <a:cs typeface="Times New Roman" panose="02020603050405020304" pitchFamily="18" charset="0"/>
                        </a:rPr>
                        <a:t> </a:t>
                      </a:r>
                      <a:r>
                        <a:rPr lang="en-CA" sz="1800" dirty="0" err="1">
                          <a:effectLst/>
                          <a:latin typeface="Times New Roman" panose="02020603050405020304" pitchFamily="18" charset="0"/>
                          <a:cs typeface="Times New Roman" panose="02020603050405020304" pitchFamily="18" charset="0"/>
                        </a:rPr>
                        <a:t>trước</a:t>
                      </a:r>
                      <a:r>
                        <a:rPr lang="en-CA" sz="1800" dirty="0">
                          <a:effectLst/>
                          <a:latin typeface="Times New Roman" panose="02020603050405020304" pitchFamily="18" charset="0"/>
                          <a:cs typeface="Times New Roman" panose="02020603050405020304" pitchFamily="18" charset="0"/>
                        </a:rPr>
                        <a:t> </a:t>
                      </a:r>
                      <a:r>
                        <a:rPr lang="en-CA" sz="1800" dirty="0" err="1">
                          <a:effectLst/>
                          <a:latin typeface="Times New Roman" panose="02020603050405020304" pitchFamily="18" charset="0"/>
                          <a:cs typeface="Times New Roman" panose="02020603050405020304" pitchFamily="18" charset="0"/>
                        </a:rPr>
                        <a:t>trong</a:t>
                      </a:r>
                      <a:r>
                        <a:rPr lang="en-CA" sz="1800" dirty="0">
                          <a:effectLst/>
                          <a:latin typeface="Times New Roman" panose="02020603050405020304" pitchFamily="18" charset="0"/>
                          <a:cs typeface="Times New Roman" panose="02020603050405020304" pitchFamily="18" charset="0"/>
                        </a:rPr>
                        <a:t> </a:t>
                      </a:r>
                      <a:r>
                        <a:rPr lang="en-CA" sz="1800" dirty="0" err="1">
                          <a:effectLst/>
                          <a:latin typeface="Times New Roman" panose="02020603050405020304" pitchFamily="18" charset="0"/>
                          <a:cs typeface="Times New Roman" panose="02020603050405020304" pitchFamily="18" charset="0"/>
                        </a:rPr>
                        <a:t>một</a:t>
                      </a:r>
                      <a:r>
                        <a:rPr lang="en-CA" sz="1800" dirty="0">
                          <a:effectLst/>
                          <a:latin typeface="Times New Roman" panose="02020603050405020304" pitchFamily="18" charset="0"/>
                          <a:cs typeface="Times New Roman" panose="02020603050405020304" pitchFamily="18" charset="0"/>
                        </a:rPr>
                        <a:t> </a:t>
                      </a:r>
                      <a:r>
                        <a:rPr lang="en-CA" sz="1800" dirty="0" err="1">
                          <a:effectLst/>
                          <a:latin typeface="Times New Roman" panose="02020603050405020304" pitchFamily="18" charset="0"/>
                          <a:cs typeface="Times New Roman" panose="02020603050405020304" pitchFamily="18" charset="0"/>
                        </a:rPr>
                        <a:t>vùng</a:t>
                      </a:r>
                      <a:r>
                        <a:rPr lang="en-CA" sz="1800" dirty="0">
                          <a:effectLst/>
                          <a:latin typeface="Times New Roman" panose="02020603050405020304" pitchFamily="18" charset="0"/>
                          <a:cs typeface="Times New Roman" panose="02020603050405020304" pitchFamily="18" charset="0"/>
                        </a:rPr>
                        <a: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marT="18415" marB="18415" anchor="ctr"/>
                </a:tc>
                <a:extLst>
                  <a:ext uri="{0D108BD9-81ED-4DB2-BD59-A6C34878D82A}">
                    <a16:rowId xmlns:a16="http://schemas.microsoft.com/office/drawing/2014/main" val="2524881592"/>
                  </a:ext>
                </a:extLst>
              </a:tr>
              <a:tr h="673769">
                <a:tc>
                  <a:txBody>
                    <a:bodyPr/>
                    <a:lstStyle/>
                    <a:p>
                      <a:pPr marL="228600" marR="0" algn="just">
                        <a:lnSpc>
                          <a:spcPts val="1300"/>
                        </a:lnSpc>
                        <a:spcBef>
                          <a:spcPts val="0"/>
                        </a:spcBef>
                        <a:spcAft>
                          <a:spcPts val="0"/>
                        </a:spcAft>
                        <a:tabLst>
                          <a:tab pos="228600" algn="l"/>
                        </a:tabLst>
                      </a:pPr>
                      <a:r>
                        <a:rPr lang="en-CA" sz="1800" dirty="0">
                          <a:effectLst/>
                          <a:latin typeface="Times New Roman" panose="02020603050405020304" pitchFamily="18" charset="0"/>
                          <a:cs typeface="Times New Roman" panose="02020603050405020304" pitchFamily="18" charset="0"/>
                        </a:rPr>
                        <a:t>SUMIF(</a:t>
                      </a:r>
                      <a:r>
                        <a:rPr lang="en-CA" sz="1800" dirty="0" err="1">
                          <a:effectLst/>
                          <a:latin typeface="Times New Roman" panose="02020603050405020304" pitchFamily="18" charset="0"/>
                          <a:cs typeface="Times New Roman" panose="02020603050405020304" pitchFamily="18" charset="0"/>
                        </a:rPr>
                        <a:t>range,criteria</a:t>
                      </a:r>
                      <a:r>
                        <a:rPr lang="en-CA" sz="1800" dirty="0">
                          <a:effectLst/>
                          <a:latin typeface="Times New Roman" panose="02020603050405020304" pitchFamily="18" charset="0"/>
                          <a:cs typeface="Times New Roman" panose="02020603050405020304" pitchFamily="18" charset="0"/>
                        </a:rPr>
                        <a:t>,[</a:t>
                      </a:r>
                      <a:r>
                        <a:rPr lang="en-CA" sz="1800" dirty="0" err="1">
                          <a:effectLst/>
                          <a:latin typeface="Times New Roman" panose="02020603050405020304" pitchFamily="18" charset="0"/>
                          <a:cs typeface="Times New Roman" panose="02020603050405020304" pitchFamily="18" charset="0"/>
                        </a:rPr>
                        <a:t>sum_range</a:t>
                      </a:r>
                      <a:r>
                        <a:rPr lang="en-CA" sz="1800" dirty="0">
                          <a:effectLst/>
                          <a:latin typeface="Times New Roman" panose="02020603050405020304" pitchFamily="18" charset="0"/>
                          <a:cs typeface="Times New Roman" panose="02020603050405020304" pitchFamily="18" charset="0"/>
                        </a:rPr>
                        <a: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marT="18415" marB="18415" anchor="ctr"/>
                </a:tc>
                <a:tc>
                  <a:txBody>
                    <a:bodyPr/>
                    <a:lstStyle/>
                    <a:p>
                      <a:pPr marL="52388" marR="0" indent="0" algn="just">
                        <a:lnSpc>
                          <a:spcPct val="100000"/>
                        </a:lnSpc>
                        <a:spcBef>
                          <a:spcPts val="0"/>
                        </a:spcBef>
                        <a:spcAft>
                          <a:spcPts val="0"/>
                        </a:spcAft>
                        <a:tabLst/>
                      </a:pPr>
                      <a:r>
                        <a:rPr lang="en-CA" sz="1800" kern="1200" dirty="0" err="1">
                          <a:solidFill>
                            <a:schemeClr val="tx1"/>
                          </a:solidFill>
                          <a:effectLst/>
                          <a:latin typeface="Times New Roman" panose="02020603050405020304" pitchFamily="18" charset="0"/>
                          <a:ea typeface="+mn-ea"/>
                          <a:cs typeface="Times New Roman" panose="02020603050405020304" pitchFamily="18" charset="0"/>
                        </a:rPr>
                        <a:t>Tính</a:t>
                      </a:r>
                      <a:r>
                        <a:rPr lang="en-CA" sz="1800" kern="1200" dirty="0">
                          <a:solidFill>
                            <a:schemeClr val="tx1"/>
                          </a:solidFill>
                          <a:effectLst/>
                          <a:latin typeface="Times New Roman" panose="02020603050405020304" pitchFamily="18" charset="0"/>
                          <a:ea typeface="+mn-ea"/>
                          <a:cs typeface="Times New Roman" panose="02020603050405020304" pitchFamily="18" charset="0"/>
                        </a:rPr>
                        <a:t> </a:t>
                      </a:r>
                      <a:r>
                        <a:rPr lang="en-CA" sz="1800" kern="1200" dirty="0" err="1">
                          <a:solidFill>
                            <a:schemeClr val="tx1"/>
                          </a:solidFill>
                          <a:effectLst/>
                          <a:latin typeface="Times New Roman" panose="02020603050405020304" pitchFamily="18" charset="0"/>
                          <a:ea typeface="+mn-ea"/>
                          <a:cs typeface="Times New Roman" panose="02020603050405020304" pitchFamily="18" charset="0"/>
                        </a:rPr>
                        <a:t>tổng</a:t>
                      </a:r>
                      <a:r>
                        <a:rPr lang="en-CA" sz="1800" kern="1200" dirty="0">
                          <a:solidFill>
                            <a:schemeClr val="tx1"/>
                          </a:solidFill>
                          <a:effectLst/>
                          <a:latin typeface="Times New Roman" panose="02020603050405020304" pitchFamily="18" charset="0"/>
                          <a:ea typeface="+mn-ea"/>
                          <a:cs typeface="Times New Roman" panose="02020603050405020304" pitchFamily="18" charset="0"/>
                        </a:rPr>
                        <a:t> </a:t>
                      </a:r>
                      <a:r>
                        <a:rPr lang="en-CA" sz="1800" kern="1200" dirty="0" err="1">
                          <a:solidFill>
                            <a:schemeClr val="tx1"/>
                          </a:solidFill>
                          <a:effectLst/>
                          <a:latin typeface="Times New Roman" panose="02020603050405020304" pitchFamily="18" charset="0"/>
                          <a:ea typeface="+mn-ea"/>
                          <a:cs typeface="Times New Roman" panose="02020603050405020304" pitchFamily="18" charset="0"/>
                        </a:rPr>
                        <a:t>các</a:t>
                      </a:r>
                      <a:r>
                        <a:rPr lang="en-CA" sz="1800" kern="1200" dirty="0">
                          <a:solidFill>
                            <a:schemeClr val="tx1"/>
                          </a:solidFill>
                          <a:effectLst/>
                          <a:latin typeface="Times New Roman" panose="02020603050405020304" pitchFamily="18" charset="0"/>
                          <a:ea typeface="+mn-ea"/>
                          <a:cs typeface="Times New Roman" panose="02020603050405020304" pitchFamily="18" charset="0"/>
                        </a:rPr>
                        <a:t> </a:t>
                      </a:r>
                      <a:r>
                        <a:rPr lang="en-CA" sz="1800" kern="1200" dirty="0" err="1">
                          <a:solidFill>
                            <a:schemeClr val="tx1"/>
                          </a:solidFill>
                          <a:effectLst/>
                          <a:latin typeface="Times New Roman" panose="02020603050405020304" pitchFamily="18" charset="0"/>
                          <a:ea typeface="+mn-ea"/>
                          <a:cs typeface="Times New Roman" panose="02020603050405020304" pitchFamily="18" charset="0"/>
                        </a:rPr>
                        <a:t>dữ</a:t>
                      </a:r>
                      <a:r>
                        <a:rPr lang="en-CA" sz="1800" kern="1200" dirty="0">
                          <a:solidFill>
                            <a:schemeClr val="tx1"/>
                          </a:solidFill>
                          <a:effectLst/>
                          <a:latin typeface="Times New Roman" panose="02020603050405020304" pitchFamily="18" charset="0"/>
                          <a:ea typeface="+mn-ea"/>
                          <a:cs typeface="Times New Roman" panose="02020603050405020304" pitchFamily="18" charset="0"/>
                        </a:rPr>
                        <a:t> </a:t>
                      </a:r>
                      <a:r>
                        <a:rPr lang="en-CA" sz="1800" kern="1200" dirty="0" err="1">
                          <a:solidFill>
                            <a:schemeClr val="tx1"/>
                          </a:solidFill>
                          <a:effectLst/>
                          <a:latin typeface="Times New Roman" panose="02020603050405020304" pitchFamily="18" charset="0"/>
                          <a:ea typeface="+mn-ea"/>
                          <a:cs typeface="Times New Roman" panose="02020603050405020304" pitchFamily="18" charset="0"/>
                        </a:rPr>
                        <a:t>liệu</a:t>
                      </a:r>
                      <a:r>
                        <a:rPr lang="en-CA" sz="1800" kern="1200" dirty="0">
                          <a:solidFill>
                            <a:schemeClr val="tx1"/>
                          </a:solidFill>
                          <a:effectLst/>
                          <a:latin typeface="Times New Roman" panose="02020603050405020304" pitchFamily="18" charset="0"/>
                          <a:ea typeface="+mn-ea"/>
                          <a:cs typeface="Times New Roman" panose="02020603050405020304" pitchFamily="18" charset="0"/>
                        </a:rPr>
                        <a:t> </a:t>
                      </a:r>
                      <a:r>
                        <a:rPr lang="en-CA" sz="1800" kern="1200" dirty="0" err="1">
                          <a:solidFill>
                            <a:schemeClr val="tx1"/>
                          </a:solidFill>
                          <a:effectLst/>
                          <a:latin typeface="Times New Roman" panose="02020603050405020304" pitchFamily="18" charset="0"/>
                          <a:ea typeface="+mn-ea"/>
                          <a:cs typeface="Times New Roman" panose="02020603050405020304" pitchFamily="18" charset="0"/>
                        </a:rPr>
                        <a:t>thỏa</a:t>
                      </a:r>
                      <a:r>
                        <a:rPr lang="en-CA" sz="1800" kern="1200" dirty="0">
                          <a:solidFill>
                            <a:schemeClr val="tx1"/>
                          </a:solidFill>
                          <a:effectLst/>
                          <a:latin typeface="Times New Roman" panose="02020603050405020304" pitchFamily="18" charset="0"/>
                          <a:ea typeface="+mn-ea"/>
                          <a:cs typeface="Times New Roman" panose="02020603050405020304" pitchFamily="18" charset="0"/>
                        </a:rPr>
                        <a:t> </a:t>
                      </a:r>
                      <a:r>
                        <a:rPr lang="en-CA" sz="1800" kern="1200" dirty="0" err="1">
                          <a:solidFill>
                            <a:schemeClr val="tx1"/>
                          </a:solidFill>
                          <a:effectLst/>
                          <a:latin typeface="Times New Roman" panose="02020603050405020304" pitchFamily="18" charset="0"/>
                          <a:ea typeface="+mn-ea"/>
                          <a:cs typeface="Times New Roman" panose="02020603050405020304" pitchFamily="18" charset="0"/>
                        </a:rPr>
                        <a:t>điều</a:t>
                      </a:r>
                      <a:r>
                        <a:rPr lang="en-CA" sz="1800" kern="1200" dirty="0">
                          <a:solidFill>
                            <a:schemeClr val="tx1"/>
                          </a:solidFill>
                          <a:effectLst/>
                          <a:latin typeface="Times New Roman" panose="02020603050405020304" pitchFamily="18" charset="0"/>
                          <a:ea typeface="+mn-ea"/>
                          <a:cs typeface="Times New Roman" panose="02020603050405020304" pitchFamily="18" charset="0"/>
                        </a:rPr>
                        <a:t> </a:t>
                      </a:r>
                      <a:r>
                        <a:rPr lang="en-CA" sz="1800" kern="1200" dirty="0" err="1">
                          <a:solidFill>
                            <a:schemeClr val="tx1"/>
                          </a:solidFill>
                          <a:effectLst/>
                          <a:latin typeface="Times New Roman" panose="02020603050405020304" pitchFamily="18" charset="0"/>
                          <a:ea typeface="+mn-ea"/>
                          <a:cs typeface="Times New Roman" panose="02020603050405020304" pitchFamily="18" charset="0"/>
                        </a:rPr>
                        <a:t>kiện</a:t>
                      </a:r>
                      <a:r>
                        <a:rPr lang="en-CA" sz="1800" kern="1200" dirty="0">
                          <a:solidFill>
                            <a:schemeClr val="tx1"/>
                          </a:solidFill>
                          <a:effectLst/>
                          <a:latin typeface="Times New Roman" panose="02020603050405020304" pitchFamily="18" charset="0"/>
                          <a:ea typeface="+mn-ea"/>
                          <a:cs typeface="Times New Roman" panose="02020603050405020304" pitchFamily="18" charset="0"/>
                        </a:rPr>
                        <a:t> </a:t>
                      </a:r>
                      <a:r>
                        <a:rPr lang="en-CA" sz="1800" kern="1200" dirty="0" err="1">
                          <a:solidFill>
                            <a:schemeClr val="tx1"/>
                          </a:solidFill>
                          <a:effectLst/>
                          <a:latin typeface="Times New Roman" panose="02020603050405020304" pitchFamily="18" charset="0"/>
                          <a:ea typeface="+mn-ea"/>
                          <a:cs typeface="Times New Roman" panose="02020603050405020304" pitchFamily="18" charset="0"/>
                        </a:rPr>
                        <a:t>cho</a:t>
                      </a:r>
                      <a:r>
                        <a:rPr lang="en-CA" sz="1800" kern="1200" dirty="0">
                          <a:solidFill>
                            <a:schemeClr val="tx1"/>
                          </a:solidFill>
                          <a:effectLst/>
                          <a:latin typeface="Times New Roman" panose="02020603050405020304" pitchFamily="18" charset="0"/>
                          <a:ea typeface="+mn-ea"/>
                          <a:cs typeface="Times New Roman" panose="02020603050405020304" pitchFamily="18" charset="0"/>
                        </a:rPr>
                        <a:t> </a:t>
                      </a:r>
                      <a:r>
                        <a:rPr lang="en-CA" sz="1800" kern="1200" dirty="0" err="1">
                          <a:solidFill>
                            <a:schemeClr val="tx1"/>
                          </a:solidFill>
                          <a:effectLst/>
                          <a:latin typeface="Times New Roman" panose="02020603050405020304" pitchFamily="18" charset="0"/>
                          <a:ea typeface="+mn-ea"/>
                          <a:cs typeface="Times New Roman" panose="02020603050405020304" pitchFamily="18" charset="0"/>
                        </a:rPr>
                        <a:t>trước</a:t>
                      </a:r>
                      <a:r>
                        <a:rPr lang="en-CA" sz="1800" kern="1200" dirty="0">
                          <a:solidFill>
                            <a:schemeClr val="tx1"/>
                          </a:solidFill>
                          <a:effectLst/>
                          <a:latin typeface="Times New Roman" panose="02020603050405020304" pitchFamily="18" charset="0"/>
                          <a:ea typeface="+mn-ea"/>
                          <a:cs typeface="Times New Roman" panose="02020603050405020304" pitchFamily="18" charset="0"/>
                        </a:rPr>
                        <a:t> </a:t>
                      </a:r>
                      <a:r>
                        <a:rPr lang="en-CA" sz="1800" kern="1200" dirty="0" err="1">
                          <a:solidFill>
                            <a:schemeClr val="tx1"/>
                          </a:solidFill>
                          <a:effectLst/>
                          <a:latin typeface="Times New Roman" panose="02020603050405020304" pitchFamily="18" charset="0"/>
                          <a:ea typeface="+mn-ea"/>
                          <a:cs typeface="Times New Roman" panose="02020603050405020304" pitchFamily="18" charset="0"/>
                        </a:rPr>
                        <a:t>trong</a:t>
                      </a:r>
                      <a:r>
                        <a:rPr lang="en-CA" sz="1800" kern="1200" dirty="0">
                          <a:solidFill>
                            <a:schemeClr val="tx1"/>
                          </a:solidFill>
                          <a:effectLst/>
                          <a:latin typeface="Times New Roman" panose="02020603050405020304" pitchFamily="18" charset="0"/>
                          <a:ea typeface="+mn-ea"/>
                          <a:cs typeface="Times New Roman" panose="02020603050405020304" pitchFamily="18" charset="0"/>
                        </a:rPr>
                        <a:t> </a:t>
                      </a:r>
                      <a:r>
                        <a:rPr lang="en-CA" sz="1800" kern="1200" dirty="0" err="1">
                          <a:solidFill>
                            <a:schemeClr val="tx1"/>
                          </a:solidFill>
                          <a:effectLst/>
                          <a:latin typeface="Times New Roman" panose="02020603050405020304" pitchFamily="18" charset="0"/>
                          <a:ea typeface="+mn-ea"/>
                          <a:cs typeface="Times New Roman" panose="02020603050405020304" pitchFamily="18" charset="0"/>
                        </a:rPr>
                        <a:t>một</a:t>
                      </a:r>
                      <a:r>
                        <a:rPr lang="en-CA" sz="1800" kern="1200" dirty="0">
                          <a:solidFill>
                            <a:schemeClr val="tx1"/>
                          </a:solidFill>
                          <a:effectLst/>
                          <a:latin typeface="Times New Roman" panose="02020603050405020304" pitchFamily="18" charset="0"/>
                          <a:ea typeface="+mn-ea"/>
                          <a:cs typeface="Times New Roman" panose="02020603050405020304" pitchFamily="18" charset="0"/>
                        </a:rPr>
                        <a:t> </a:t>
                      </a:r>
                      <a:r>
                        <a:rPr lang="en-CA" sz="1800" kern="1200" dirty="0" err="1">
                          <a:solidFill>
                            <a:schemeClr val="tx1"/>
                          </a:solidFill>
                          <a:effectLst/>
                          <a:latin typeface="Times New Roman" panose="02020603050405020304" pitchFamily="18" charset="0"/>
                          <a:ea typeface="+mn-ea"/>
                          <a:cs typeface="Times New Roman" panose="02020603050405020304" pitchFamily="18" charset="0"/>
                        </a:rPr>
                        <a:t>vùng</a:t>
                      </a:r>
                      <a:r>
                        <a:rPr lang="en-CA" sz="1800" kern="1200" dirty="0">
                          <a:solidFill>
                            <a:schemeClr val="tx1"/>
                          </a:solidFill>
                          <a:effectLst/>
                          <a:latin typeface="Times New Roman" panose="02020603050405020304" pitchFamily="18" charset="0"/>
                          <a:ea typeface="+mn-ea"/>
                          <a:cs typeface="Times New Roman" panose="02020603050405020304" pitchFamily="18" charset="0"/>
                        </a:rPr>
                        <a:t>. </a:t>
                      </a:r>
                      <a:endParaRPr lang="en-US" sz="1800" kern="1200" dirty="0">
                        <a:solidFill>
                          <a:schemeClr val="tx1"/>
                        </a:solidFill>
                        <a:effectLst/>
                        <a:latin typeface="Times New Roman" panose="02020603050405020304" pitchFamily="18" charset="0"/>
                        <a:ea typeface="+mn-ea"/>
                        <a:cs typeface="Times New Roman" panose="02020603050405020304" pitchFamily="18" charset="0"/>
                      </a:endParaRPr>
                    </a:p>
                  </a:txBody>
                  <a:tcPr marL="45720" marR="45720" marT="18415" marB="18415" anchor="ctr"/>
                </a:tc>
                <a:extLst>
                  <a:ext uri="{0D108BD9-81ED-4DB2-BD59-A6C34878D82A}">
                    <a16:rowId xmlns:a16="http://schemas.microsoft.com/office/drawing/2014/main" val="354912695"/>
                  </a:ext>
                </a:extLst>
              </a:tr>
              <a:tr h="904837">
                <a:tc>
                  <a:txBody>
                    <a:bodyPr/>
                    <a:lstStyle/>
                    <a:p>
                      <a:pPr marL="228600" marR="0" algn="just">
                        <a:lnSpc>
                          <a:spcPts val="1300"/>
                        </a:lnSpc>
                        <a:spcBef>
                          <a:spcPts val="0"/>
                        </a:spcBef>
                        <a:spcAft>
                          <a:spcPts val="0"/>
                        </a:spcAft>
                        <a:tabLst>
                          <a:tab pos="228600" algn="l"/>
                        </a:tabLst>
                      </a:pPr>
                      <a:r>
                        <a:rPr lang="en-CA" sz="1800">
                          <a:effectLst/>
                          <a:latin typeface="Times New Roman" panose="02020603050405020304" pitchFamily="18" charset="0"/>
                          <a:cs typeface="Times New Roman" panose="02020603050405020304" pitchFamily="18" charset="0"/>
                        </a:rPr>
                        <a:t>AVERAGEIF(range,criteria,[average_range])</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marT="18415" marB="18415" anchor="ctr"/>
                </a:tc>
                <a:tc>
                  <a:txBody>
                    <a:bodyPr/>
                    <a:lstStyle/>
                    <a:p>
                      <a:pPr marL="52388" marR="0" indent="0" algn="just">
                        <a:lnSpc>
                          <a:spcPct val="100000"/>
                        </a:lnSpc>
                        <a:spcBef>
                          <a:spcPts val="0"/>
                        </a:spcBef>
                        <a:spcAft>
                          <a:spcPts val="0"/>
                        </a:spcAft>
                        <a:tabLst>
                          <a:tab pos="228600" algn="l"/>
                        </a:tabLst>
                      </a:pPr>
                      <a:r>
                        <a:rPr lang="en-CA" sz="1800" dirty="0" err="1">
                          <a:effectLst/>
                          <a:latin typeface="Times New Roman" panose="02020603050405020304" pitchFamily="18" charset="0"/>
                          <a:cs typeface="Times New Roman" panose="02020603050405020304" pitchFamily="18" charset="0"/>
                        </a:rPr>
                        <a:t>Tính</a:t>
                      </a:r>
                      <a:r>
                        <a:rPr lang="en-CA" sz="1800" dirty="0">
                          <a:effectLst/>
                          <a:latin typeface="Times New Roman" panose="02020603050405020304" pitchFamily="18" charset="0"/>
                          <a:cs typeface="Times New Roman" panose="02020603050405020304" pitchFamily="18" charset="0"/>
                        </a:rPr>
                        <a:t> </a:t>
                      </a:r>
                      <a:r>
                        <a:rPr lang="en-CA" sz="1800" dirty="0" err="1">
                          <a:effectLst/>
                          <a:latin typeface="Times New Roman" panose="02020603050405020304" pitchFamily="18" charset="0"/>
                          <a:cs typeface="Times New Roman" panose="02020603050405020304" pitchFamily="18" charset="0"/>
                        </a:rPr>
                        <a:t>trung</a:t>
                      </a:r>
                      <a:r>
                        <a:rPr lang="en-CA" sz="1800" dirty="0">
                          <a:effectLst/>
                          <a:latin typeface="Times New Roman" panose="02020603050405020304" pitchFamily="18" charset="0"/>
                          <a:cs typeface="Times New Roman" panose="02020603050405020304" pitchFamily="18" charset="0"/>
                        </a:rPr>
                        <a:t> </a:t>
                      </a:r>
                      <a:r>
                        <a:rPr lang="en-CA" sz="1800" dirty="0" err="1">
                          <a:effectLst/>
                          <a:latin typeface="Times New Roman" panose="02020603050405020304" pitchFamily="18" charset="0"/>
                          <a:cs typeface="Times New Roman" panose="02020603050405020304" pitchFamily="18" charset="0"/>
                        </a:rPr>
                        <a:t>bình</a:t>
                      </a:r>
                      <a:r>
                        <a:rPr lang="en-CA" sz="1800" dirty="0">
                          <a:effectLst/>
                          <a:latin typeface="Times New Roman" panose="02020603050405020304" pitchFamily="18" charset="0"/>
                          <a:cs typeface="Times New Roman" panose="02020603050405020304" pitchFamily="18" charset="0"/>
                        </a:rPr>
                        <a:t> </a:t>
                      </a:r>
                      <a:r>
                        <a:rPr lang="en-CA" sz="1800" dirty="0" err="1">
                          <a:effectLst/>
                          <a:latin typeface="Times New Roman" panose="02020603050405020304" pitchFamily="18" charset="0"/>
                          <a:cs typeface="Times New Roman" panose="02020603050405020304" pitchFamily="18" charset="0"/>
                        </a:rPr>
                        <a:t>các</a:t>
                      </a:r>
                      <a:r>
                        <a:rPr lang="en-CA" sz="1800" dirty="0">
                          <a:effectLst/>
                          <a:latin typeface="Times New Roman" panose="02020603050405020304" pitchFamily="18" charset="0"/>
                          <a:cs typeface="Times New Roman" panose="02020603050405020304" pitchFamily="18" charset="0"/>
                        </a:rPr>
                        <a:t> </a:t>
                      </a:r>
                      <a:r>
                        <a:rPr lang="en-CA" sz="1800" dirty="0" err="1">
                          <a:effectLst/>
                          <a:latin typeface="Times New Roman" panose="02020603050405020304" pitchFamily="18" charset="0"/>
                          <a:cs typeface="Times New Roman" panose="02020603050405020304" pitchFamily="18" charset="0"/>
                        </a:rPr>
                        <a:t>dữ</a:t>
                      </a:r>
                      <a:r>
                        <a:rPr lang="en-CA" sz="1800" dirty="0">
                          <a:effectLst/>
                          <a:latin typeface="Times New Roman" panose="02020603050405020304" pitchFamily="18" charset="0"/>
                          <a:cs typeface="Times New Roman" panose="02020603050405020304" pitchFamily="18" charset="0"/>
                        </a:rPr>
                        <a:t> </a:t>
                      </a:r>
                      <a:r>
                        <a:rPr lang="en-CA" sz="1800" dirty="0" err="1">
                          <a:effectLst/>
                          <a:latin typeface="Times New Roman" panose="02020603050405020304" pitchFamily="18" charset="0"/>
                          <a:cs typeface="Times New Roman" panose="02020603050405020304" pitchFamily="18" charset="0"/>
                        </a:rPr>
                        <a:t>liệu</a:t>
                      </a:r>
                      <a:r>
                        <a:rPr lang="en-CA" sz="1800" dirty="0">
                          <a:effectLst/>
                          <a:latin typeface="Times New Roman" panose="02020603050405020304" pitchFamily="18" charset="0"/>
                          <a:cs typeface="Times New Roman" panose="02020603050405020304" pitchFamily="18" charset="0"/>
                        </a:rPr>
                        <a:t> </a:t>
                      </a:r>
                      <a:r>
                        <a:rPr lang="en-CA" sz="1800" dirty="0" err="1">
                          <a:effectLst/>
                          <a:latin typeface="Times New Roman" panose="02020603050405020304" pitchFamily="18" charset="0"/>
                          <a:cs typeface="Times New Roman" panose="02020603050405020304" pitchFamily="18" charset="0"/>
                        </a:rPr>
                        <a:t>thỏa</a:t>
                      </a:r>
                      <a:r>
                        <a:rPr lang="en-CA" sz="1800" dirty="0">
                          <a:effectLst/>
                          <a:latin typeface="Times New Roman" panose="02020603050405020304" pitchFamily="18" charset="0"/>
                          <a:cs typeface="Times New Roman" panose="02020603050405020304" pitchFamily="18" charset="0"/>
                        </a:rPr>
                        <a:t> </a:t>
                      </a:r>
                      <a:r>
                        <a:rPr lang="en-CA" sz="1800" dirty="0" err="1">
                          <a:effectLst/>
                          <a:latin typeface="Times New Roman" panose="02020603050405020304" pitchFamily="18" charset="0"/>
                          <a:cs typeface="Times New Roman" panose="02020603050405020304" pitchFamily="18" charset="0"/>
                        </a:rPr>
                        <a:t>điều</a:t>
                      </a:r>
                      <a:r>
                        <a:rPr lang="en-CA" sz="1800" dirty="0">
                          <a:effectLst/>
                          <a:latin typeface="Times New Roman" panose="02020603050405020304" pitchFamily="18" charset="0"/>
                          <a:cs typeface="Times New Roman" panose="02020603050405020304" pitchFamily="18" charset="0"/>
                        </a:rPr>
                        <a:t> </a:t>
                      </a:r>
                      <a:r>
                        <a:rPr lang="en-CA" sz="1800" dirty="0" err="1">
                          <a:effectLst/>
                          <a:latin typeface="Times New Roman" panose="02020603050405020304" pitchFamily="18" charset="0"/>
                          <a:cs typeface="Times New Roman" panose="02020603050405020304" pitchFamily="18" charset="0"/>
                        </a:rPr>
                        <a:t>kiện</a:t>
                      </a:r>
                      <a:r>
                        <a:rPr lang="en-CA" sz="1800" dirty="0">
                          <a:effectLst/>
                          <a:latin typeface="Times New Roman" panose="02020603050405020304" pitchFamily="18" charset="0"/>
                          <a:cs typeface="Times New Roman" panose="02020603050405020304" pitchFamily="18" charset="0"/>
                        </a:rPr>
                        <a:t> </a:t>
                      </a:r>
                      <a:r>
                        <a:rPr lang="en-CA" sz="1800" dirty="0" err="1">
                          <a:effectLst/>
                          <a:latin typeface="Times New Roman" panose="02020603050405020304" pitchFamily="18" charset="0"/>
                          <a:cs typeface="Times New Roman" panose="02020603050405020304" pitchFamily="18" charset="0"/>
                        </a:rPr>
                        <a:t>cho</a:t>
                      </a:r>
                      <a:r>
                        <a:rPr lang="en-CA" sz="1800" dirty="0">
                          <a:effectLst/>
                          <a:latin typeface="Times New Roman" panose="02020603050405020304" pitchFamily="18" charset="0"/>
                          <a:cs typeface="Times New Roman" panose="02020603050405020304" pitchFamily="18" charset="0"/>
                        </a:rPr>
                        <a:t> </a:t>
                      </a:r>
                      <a:r>
                        <a:rPr lang="en-CA" sz="1800" dirty="0" err="1">
                          <a:effectLst/>
                          <a:latin typeface="Times New Roman" panose="02020603050405020304" pitchFamily="18" charset="0"/>
                          <a:cs typeface="Times New Roman" panose="02020603050405020304" pitchFamily="18" charset="0"/>
                        </a:rPr>
                        <a:t>trước</a:t>
                      </a:r>
                      <a:r>
                        <a:rPr lang="en-CA" sz="1800" dirty="0">
                          <a:effectLst/>
                          <a:latin typeface="Times New Roman" panose="02020603050405020304" pitchFamily="18" charset="0"/>
                          <a:cs typeface="Times New Roman" panose="02020603050405020304" pitchFamily="18" charset="0"/>
                        </a:rPr>
                        <a:t> </a:t>
                      </a:r>
                      <a:r>
                        <a:rPr lang="en-CA" sz="1800" dirty="0" err="1">
                          <a:effectLst/>
                          <a:latin typeface="Times New Roman" panose="02020603050405020304" pitchFamily="18" charset="0"/>
                          <a:cs typeface="Times New Roman" panose="02020603050405020304" pitchFamily="18" charset="0"/>
                        </a:rPr>
                        <a:t>trong</a:t>
                      </a:r>
                      <a:r>
                        <a:rPr lang="en-CA" sz="1800" dirty="0">
                          <a:effectLst/>
                          <a:latin typeface="Times New Roman" panose="02020603050405020304" pitchFamily="18" charset="0"/>
                          <a:cs typeface="Times New Roman" panose="02020603050405020304" pitchFamily="18" charset="0"/>
                        </a:rPr>
                        <a:t> </a:t>
                      </a:r>
                      <a:r>
                        <a:rPr lang="en-CA" sz="1800" dirty="0" err="1">
                          <a:effectLst/>
                          <a:latin typeface="Times New Roman" panose="02020603050405020304" pitchFamily="18" charset="0"/>
                          <a:cs typeface="Times New Roman" panose="02020603050405020304" pitchFamily="18" charset="0"/>
                        </a:rPr>
                        <a:t>một</a:t>
                      </a:r>
                      <a:r>
                        <a:rPr lang="en-CA" sz="1800" dirty="0">
                          <a:effectLst/>
                          <a:latin typeface="Times New Roman" panose="02020603050405020304" pitchFamily="18" charset="0"/>
                          <a:cs typeface="Times New Roman" panose="02020603050405020304" pitchFamily="18" charset="0"/>
                        </a:rPr>
                        <a:t> </a:t>
                      </a:r>
                      <a:r>
                        <a:rPr lang="en-CA" sz="1800" dirty="0" err="1">
                          <a:effectLst/>
                          <a:latin typeface="Times New Roman" panose="02020603050405020304" pitchFamily="18" charset="0"/>
                          <a:cs typeface="Times New Roman" panose="02020603050405020304" pitchFamily="18" charset="0"/>
                        </a:rPr>
                        <a:t>vùng</a:t>
                      </a:r>
                      <a:r>
                        <a:rPr lang="en-CA" sz="1800" dirty="0">
                          <a:effectLst/>
                          <a:latin typeface="Times New Roman" panose="02020603050405020304" pitchFamily="18" charset="0"/>
                          <a:cs typeface="Times New Roman" panose="02020603050405020304" pitchFamily="18" charset="0"/>
                        </a:rPr>
                        <a: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marT="18415" marB="18415" anchor="ctr"/>
                </a:tc>
                <a:extLst>
                  <a:ext uri="{0D108BD9-81ED-4DB2-BD59-A6C34878D82A}">
                    <a16:rowId xmlns:a16="http://schemas.microsoft.com/office/drawing/2014/main" val="2650418143"/>
                  </a:ext>
                </a:extLst>
              </a:tr>
            </a:tbl>
          </a:graphicData>
        </a:graphic>
      </p:graphicFrame>
    </p:spTree>
    <p:extLst>
      <p:ext uri="{BB962C8B-B14F-4D97-AF65-F5344CB8AC3E}">
        <p14:creationId xmlns:p14="http://schemas.microsoft.com/office/powerpoint/2010/main" val="324374320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Sử</a:t>
            </a:r>
            <a:r>
              <a:rPr lang="en-US" dirty="0"/>
              <a:t> </a:t>
            </a:r>
            <a:r>
              <a:rPr lang="en-US" dirty="0" err="1"/>
              <a:t>dụng</a:t>
            </a:r>
            <a:r>
              <a:rPr lang="en-US" dirty="0"/>
              <a:t> </a:t>
            </a:r>
            <a:r>
              <a:rPr lang="en-US" dirty="0" err="1"/>
              <a:t>hàm</a:t>
            </a:r>
            <a:r>
              <a:rPr lang="en-US" dirty="0"/>
              <a:t> </a:t>
            </a:r>
            <a:r>
              <a:rPr lang="en-US" dirty="0" err="1"/>
              <a:t>toán</a:t>
            </a:r>
            <a:r>
              <a:rPr lang="en-US" dirty="0"/>
              <a:t> </a:t>
            </a:r>
            <a:r>
              <a:rPr lang="en-US" dirty="0" err="1"/>
              <a:t>học</a:t>
            </a:r>
            <a:r>
              <a:rPr lang="en-US" dirty="0"/>
              <a:t> </a:t>
            </a:r>
            <a:r>
              <a:rPr lang="en-US" dirty="0" err="1"/>
              <a:t>và</a:t>
            </a:r>
            <a:r>
              <a:rPr lang="en-US" dirty="0"/>
              <a:t> </a:t>
            </a:r>
            <a:r>
              <a:rPr lang="en-US" dirty="0" err="1"/>
              <a:t>thống</a:t>
            </a:r>
            <a:r>
              <a:rPr lang="en-US" dirty="0"/>
              <a:t> </a:t>
            </a:r>
            <a:r>
              <a:rPr lang="en-US" dirty="0" err="1"/>
              <a:t>kê</a:t>
            </a:r>
            <a:endParaRPr lang="en-US" dirty="0"/>
          </a:p>
        </p:txBody>
      </p:sp>
      <p:sp>
        <p:nvSpPr>
          <p:cNvPr id="3" name="Content Placeholder 2"/>
          <p:cNvSpPr>
            <a:spLocks noGrp="1"/>
          </p:cNvSpPr>
          <p:nvPr>
            <p:ph type="body" sz="quarter" idx="13"/>
          </p:nvPr>
        </p:nvSpPr>
        <p:spPr>
          <a:xfrm>
            <a:off x="457200" y="819150"/>
            <a:ext cx="8229599" cy="3847443"/>
          </a:xfrm>
        </p:spPr>
        <p:txBody>
          <a:bodyPr anchor="t"/>
          <a:lstStyle/>
          <a:p>
            <a:pPr algn="just"/>
            <a:r>
              <a:rPr lang="en-US" dirty="0" err="1"/>
              <a:t>Sử</a:t>
            </a:r>
            <a:r>
              <a:rPr lang="en-US" dirty="0"/>
              <a:t> </a:t>
            </a:r>
            <a:r>
              <a:rPr lang="en-US" dirty="0" err="1"/>
              <a:t>dụng</a:t>
            </a:r>
            <a:r>
              <a:rPr lang="en-US" dirty="0"/>
              <a:t> </a:t>
            </a:r>
            <a:r>
              <a:rPr lang="en-US" dirty="0" err="1"/>
              <a:t>các</a:t>
            </a:r>
            <a:r>
              <a:rPr lang="en-US" dirty="0"/>
              <a:t> </a:t>
            </a:r>
            <a:r>
              <a:rPr lang="en-US" dirty="0" err="1"/>
              <a:t>hàm</a:t>
            </a:r>
            <a:r>
              <a:rPr lang="en-US" dirty="0"/>
              <a:t> </a:t>
            </a:r>
            <a:r>
              <a:rPr lang="en-US" dirty="0" err="1"/>
              <a:t>thống</a:t>
            </a:r>
            <a:r>
              <a:rPr lang="en-US" dirty="0"/>
              <a:t> </a:t>
            </a:r>
            <a:r>
              <a:rPr lang="en-US" dirty="0" err="1"/>
              <a:t>kê</a:t>
            </a:r>
            <a:r>
              <a:rPr lang="en-US" dirty="0"/>
              <a:t> </a:t>
            </a:r>
            <a:r>
              <a:rPr lang="en-US" dirty="0" err="1"/>
              <a:t>theo</a:t>
            </a:r>
            <a:r>
              <a:rPr lang="en-US" dirty="0"/>
              <a:t> </a:t>
            </a:r>
            <a:r>
              <a:rPr lang="en-US" dirty="0" err="1"/>
              <a:t>điều</a:t>
            </a:r>
            <a:r>
              <a:rPr lang="en-US" dirty="0"/>
              <a:t> </a:t>
            </a:r>
            <a:r>
              <a:rPr lang="en-US" dirty="0" err="1"/>
              <a:t>kiện</a:t>
            </a:r>
            <a:r>
              <a:rPr lang="en-US" dirty="0"/>
              <a:t> (</a:t>
            </a:r>
            <a:r>
              <a:rPr lang="en-US" dirty="0" err="1"/>
              <a:t>tt</a:t>
            </a:r>
            <a:r>
              <a:rPr lang="en-US" dirty="0"/>
              <a:t>)</a:t>
            </a:r>
          </a:p>
          <a:p>
            <a:pPr lvl="1" algn="just"/>
            <a:r>
              <a:rPr lang="en-US" dirty="0" err="1"/>
              <a:t>Hàm</a:t>
            </a:r>
            <a:r>
              <a:rPr lang="en-US" dirty="0"/>
              <a:t> </a:t>
            </a:r>
            <a:r>
              <a:rPr lang="en-US" dirty="0" err="1"/>
              <a:t>thống</a:t>
            </a:r>
            <a:r>
              <a:rPr lang="en-US" dirty="0"/>
              <a:t> </a:t>
            </a:r>
            <a:r>
              <a:rPr lang="en-US" dirty="0" err="1"/>
              <a:t>kê</a:t>
            </a:r>
            <a:r>
              <a:rPr lang="en-US" dirty="0"/>
              <a:t> </a:t>
            </a:r>
            <a:r>
              <a:rPr lang="en-US" dirty="0" err="1"/>
              <a:t>theo</a:t>
            </a:r>
            <a:r>
              <a:rPr lang="en-US" dirty="0"/>
              <a:t> </a:t>
            </a:r>
            <a:r>
              <a:rPr lang="en-US" dirty="0" err="1"/>
              <a:t>điều</a:t>
            </a:r>
            <a:r>
              <a:rPr lang="en-US" dirty="0"/>
              <a:t> </a:t>
            </a:r>
            <a:r>
              <a:rPr lang="en-US" dirty="0" err="1"/>
              <a:t>kiện</a:t>
            </a:r>
            <a:r>
              <a:rPr lang="en-US" dirty="0"/>
              <a:t> </a:t>
            </a:r>
            <a:r>
              <a:rPr lang="en-US" dirty="0" err="1"/>
              <a:t>sẽ</a:t>
            </a:r>
            <a:r>
              <a:rPr lang="en-US" dirty="0"/>
              <a:t> </a:t>
            </a:r>
            <a:r>
              <a:rPr lang="en-US" dirty="0" err="1"/>
              <a:t>thực</a:t>
            </a:r>
            <a:r>
              <a:rPr lang="en-US" dirty="0"/>
              <a:t> </a:t>
            </a:r>
            <a:r>
              <a:rPr lang="en-US" dirty="0" err="1"/>
              <a:t>hiện</a:t>
            </a:r>
            <a:r>
              <a:rPr lang="en-US" dirty="0"/>
              <a:t> </a:t>
            </a:r>
            <a:r>
              <a:rPr lang="en-US" dirty="0" err="1"/>
              <a:t>tính</a:t>
            </a:r>
            <a:r>
              <a:rPr lang="en-US" dirty="0"/>
              <a:t> </a:t>
            </a:r>
            <a:r>
              <a:rPr lang="en-US" dirty="0" err="1"/>
              <a:t>toán</a:t>
            </a:r>
            <a:r>
              <a:rPr lang="en-US" dirty="0"/>
              <a:t> </a:t>
            </a:r>
            <a:r>
              <a:rPr lang="en-US" dirty="0" err="1"/>
              <a:t>đối</a:t>
            </a:r>
            <a:r>
              <a:rPr lang="en-US" dirty="0"/>
              <a:t> </a:t>
            </a:r>
            <a:r>
              <a:rPr lang="en-US" dirty="0" err="1"/>
              <a:t>với</a:t>
            </a:r>
            <a:r>
              <a:rPr lang="en-US" dirty="0"/>
              <a:t> </a:t>
            </a:r>
            <a:r>
              <a:rPr lang="en-US" dirty="0" err="1"/>
              <a:t>những</a:t>
            </a:r>
            <a:r>
              <a:rPr lang="en-US" dirty="0"/>
              <a:t> </a:t>
            </a:r>
            <a:r>
              <a:rPr lang="en-US" dirty="0" err="1"/>
              <a:t>dữ</a:t>
            </a:r>
            <a:r>
              <a:rPr lang="en-US" dirty="0"/>
              <a:t> </a:t>
            </a:r>
            <a:r>
              <a:rPr lang="en-US" dirty="0" err="1"/>
              <a:t>liệu</a:t>
            </a:r>
            <a:r>
              <a:rPr lang="en-US" dirty="0"/>
              <a:t> </a:t>
            </a:r>
            <a:r>
              <a:rPr lang="en-US" dirty="0" err="1"/>
              <a:t>thỏa</a:t>
            </a:r>
            <a:r>
              <a:rPr lang="en-US" dirty="0"/>
              <a:t> </a:t>
            </a:r>
            <a:r>
              <a:rPr lang="en-US" dirty="0" err="1"/>
              <a:t>điều</a:t>
            </a:r>
            <a:r>
              <a:rPr lang="en-US" dirty="0"/>
              <a:t> </a:t>
            </a:r>
            <a:r>
              <a:rPr lang="en-US" dirty="0" err="1"/>
              <a:t>kiện</a:t>
            </a:r>
            <a:r>
              <a:rPr lang="en-US" dirty="0"/>
              <a:t> Criteria </a:t>
            </a:r>
            <a:r>
              <a:rPr lang="en-US" dirty="0" err="1"/>
              <a:t>trong</a:t>
            </a:r>
            <a:r>
              <a:rPr lang="en-US" dirty="0"/>
              <a:t> </a:t>
            </a:r>
            <a:r>
              <a:rPr lang="en-US" dirty="0" err="1"/>
              <a:t>vùng</a:t>
            </a:r>
            <a:r>
              <a:rPr lang="en-US" dirty="0"/>
              <a:t> range.</a:t>
            </a:r>
          </a:p>
        </p:txBody>
      </p:sp>
      <p:sp>
        <p:nvSpPr>
          <p:cNvPr id="4" name="Date Placeholder 3"/>
          <p:cNvSpPr>
            <a:spLocks noGrp="1"/>
          </p:cNvSpPr>
          <p:nvPr>
            <p:ph type="dt" sz="half" idx="14"/>
          </p:nvPr>
        </p:nvSpPr>
        <p:spPr/>
        <p:txBody>
          <a:bodyPr/>
          <a:lstStyle/>
          <a:p>
            <a:fld id="{C0036E63-7EE7-4982-8B87-1AF2F239207E}" type="datetime1">
              <a:rPr lang="en-US" smtClean="0"/>
              <a:t>8/23/2019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27</a:t>
            </a:fld>
            <a:endParaRPr lang="en-US"/>
          </a:p>
        </p:txBody>
      </p:sp>
      <p:pic>
        <p:nvPicPr>
          <p:cNvPr id="9" name="Picture 8">
            <a:extLst>
              <a:ext uri="{FF2B5EF4-FFF2-40B4-BE49-F238E27FC236}">
                <a16:creationId xmlns:a16="http://schemas.microsoft.com/office/drawing/2014/main" id="{07DA8A9D-9996-4759-B39F-83B7AAC9851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44107" y="2026055"/>
            <a:ext cx="4992512" cy="274120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72493725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Sử</a:t>
            </a:r>
            <a:r>
              <a:rPr lang="en-US" dirty="0"/>
              <a:t> </a:t>
            </a:r>
            <a:r>
              <a:rPr lang="en-US" dirty="0" err="1"/>
              <a:t>dụng</a:t>
            </a:r>
            <a:r>
              <a:rPr lang="en-US" dirty="0"/>
              <a:t> </a:t>
            </a:r>
            <a:r>
              <a:rPr lang="en-US" dirty="0" err="1"/>
              <a:t>các</a:t>
            </a:r>
            <a:r>
              <a:rPr lang="en-US" dirty="0"/>
              <a:t> </a:t>
            </a:r>
            <a:r>
              <a:rPr lang="en-US" dirty="0" err="1"/>
              <a:t>hàm</a:t>
            </a:r>
            <a:r>
              <a:rPr lang="en-US" dirty="0"/>
              <a:t> </a:t>
            </a:r>
            <a:r>
              <a:rPr lang="en-US" dirty="0" err="1"/>
              <a:t>văn</a:t>
            </a:r>
            <a:r>
              <a:rPr lang="en-US" dirty="0"/>
              <a:t> bản</a:t>
            </a:r>
          </a:p>
        </p:txBody>
      </p:sp>
      <p:sp>
        <p:nvSpPr>
          <p:cNvPr id="3" name="Content Placeholder 2"/>
          <p:cNvSpPr>
            <a:spLocks noGrp="1"/>
          </p:cNvSpPr>
          <p:nvPr>
            <p:ph type="body" sz="quarter" idx="13"/>
          </p:nvPr>
        </p:nvSpPr>
        <p:spPr>
          <a:xfrm>
            <a:off x="346842" y="819150"/>
            <a:ext cx="8671034" cy="3847443"/>
          </a:xfrm>
        </p:spPr>
        <p:txBody>
          <a:bodyPr anchor="t"/>
          <a:lstStyle/>
          <a:p>
            <a:pPr algn="just"/>
            <a:r>
              <a:rPr lang="vi-VN" dirty="0"/>
              <a:t>Thư viện hàm</a:t>
            </a:r>
            <a:r>
              <a:rPr lang="en-US" dirty="0"/>
              <a:t> </a:t>
            </a:r>
            <a:r>
              <a:rPr lang="vi-VN" dirty="0"/>
              <a:t>Excel cung cấp một số hàm xử lý dữ liệu văn bản. </a:t>
            </a:r>
            <a:endParaRPr lang="en-US" dirty="0"/>
          </a:p>
          <a:p>
            <a:pPr algn="just"/>
            <a:r>
              <a:rPr lang="vi-VN" dirty="0"/>
              <a:t>Những hàm này đặc biệt hữu dụng khi làm việc với dữ liệu văn bản được đưa vào từ các nguồn dữ liệu bên ngoài </a:t>
            </a:r>
            <a:endParaRPr lang="en-US" dirty="0"/>
          </a:p>
        </p:txBody>
      </p:sp>
      <p:sp>
        <p:nvSpPr>
          <p:cNvPr id="4" name="Date Placeholder 3"/>
          <p:cNvSpPr>
            <a:spLocks noGrp="1"/>
          </p:cNvSpPr>
          <p:nvPr>
            <p:ph type="dt" sz="half" idx="14"/>
          </p:nvPr>
        </p:nvSpPr>
        <p:spPr/>
        <p:txBody>
          <a:bodyPr/>
          <a:lstStyle/>
          <a:p>
            <a:fld id="{C0036E63-7EE7-4982-8B87-1AF2F239207E}" type="datetime1">
              <a:rPr lang="en-US" smtClean="0"/>
              <a:t>8/23/2019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28</a:t>
            </a:fld>
            <a:endParaRPr lang="en-US"/>
          </a:p>
        </p:txBody>
      </p:sp>
      <p:graphicFrame>
        <p:nvGraphicFramePr>
          <p:cNvPr id="7" name="Table 6">
            <a:extLst>
              <a:ext uri="{FF2B5EF4-FFF2-40B4-BE49-F238E27FC236}">
                <a16:creationId xmlns:a16="http://schemas.microsoft.com/office/drawing/2014/main" id="{5F79C83A-B357-4642-9983-C0214D835DE9}"/>
              </a:ext>
            </a:extLst>
          </p:cNvPr>
          <p:cNvGraphicFramePr>
            <a:graphicFrameLocks noGrp="1"/>
          </p:cNvGraphicFramePr>
          <p:nvPr>
            <p:extLst>
              <p:ext uri="{D42A27DB-BD31-4B8C-83A1-F6EECF244321}">
                <p14:modId xmlns:p14="http://schemas.microsoft.com/office/powerpoint/2010/main" val="1914768792"/>
              </p:ext>
            </p:extLst>
          </p:nvPr>
        </p:nvGraphicFramePr>
        <p:xfrm>
          <a:off x="814553" y="2115832"/>
          <a:ext cx="7872247" cy="2455101"/>
        </p:xfrm>
        <a:graphic>
          <a:graphicData uri="http://schemas.openxmlformats.org/drawingml/2006/table">
            <a:tbl>
              <a:tblPr firstRow="1" firstCol="1" bandRow="1">
                <a:tableStyleId>{5940675A-B579-460E-94D1-54222C63F5DA}</a:tableStyleId>
              </a:tblPr>
              <a:tblGrid>
                <a:gridCol w="2963917">
                  <a:extLst>
                    <a:ext uri="{9D8B030D-6E8A-4147-A177-3AD203B41FA5}">
                      <a16:colId xmlns:a16="http://schemas.microsoft.com/office/drawing/2014/main" val="1528999302"/>
                    </a:ext>
                  </a:extLst>
                </a:gridCol>
                <a:gridCol w="4908330">
                  <a:extLst>
                    <a:ext uri="{9D8B030D-6E8A-4147-A177-3AD203B41FA5}">
                      <a16:colId xmlns:a16="http://schemas.microsoft.com/office/drawing/2014/main" val="1191760101"/>
                    </a:ext>
                  </a:extLst>
                </a:gridCol>
              </a:tblGrid>
              <a:tr h="0">
                <a:tc>
                  <a:txBody>
                    <a:bodyPr/>
                    <a:lstStyle/>
                    <a:p>
                      <a:pPr marL="228600" marR="0" algn="ctr">
                        <a:lnSpc>
                          <a:spcPts val="1300"/>
                        </a:lnSpc>
                        <a:spcBef>
                          <a:spcPts val="0"/>
                        </a:spcBef>
                        <a:spcAft>
                          <a:spcPts val="0"/>
                        </a:spcAft>
                        <a:tabLst>
                          <a:tab pos="228600" algn="l"/>
                        </a:tabLst>
                      </a:pPr>
                      <a:r>
                        <a:rPr lang="en-CA" sz="1500" b="1" dirty="0" err="1">
                          <a:effectLst/>
                          <a:latin typeface="Times New Roman" panose="02020603050405020304" pitchFamily="18" charset="0"/>
                          <a:cs typeface="Times New Roman" panose="02020603050405020304" pitchFamily="18" charset="0"/>
                        </a:rPr>
                        <a:t>Hàm</a:t>
                      </a:r>
                      <a:endParaRPr lang="en-US" sz="15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marT="8890" marB="8890" anchor="ctr"/>
                </a:tc>
                <a:tc>
                  <a:txBody>
                    <a:bodyPr/>
                    <a:lstStyle/>
                    <a:p>
                      <a:pPr marL="228600" marR="0" algn="ctr">
                        <a:lnSpc>
                          <a:spcPts val="1300"/>
                        </a:lnSpc>
                        <a:spcBef>
                          <a:spcPts val="0"/>
                        </a:spcBef>
                        <a:spcAft>
                          <a:spcPts val="0"/>
                        </a:spcAft>
                        <a:tabLst>
                          <a:tab pos="228600" algn="l"/>
                        </a:tabLst>
                      </a:pPr>
                      <a:r>
                        <a:rPr lang="en-CA" sz="1500" b="1" dirty="0" err="1">
                          <a:effectLst/>
                          <a:latin typeface="Times New Roman" panose="02020603050405020304" pitchFamily="18" charset="0"/>
                          <a:cs typeface="Times New Roman" panose="02020603050405020304" pitchFamily="18" charset="0"/>
                        </a:rPr>
                        <a:t>Chức</a:t>
                      </a:r>
                      <a:r>
                        <a:rPr lang="en-CA" sz="1500" b="1" dirty="0">
                          <a:effectLst/>
                          <a:latin typeface="Times New Roman" panose="02020603050405020304" pitchFamily="18" charset="0"/>
                          <a:cs typeface="Times New Roman" panose="02020603050405020304" pitchFamily="18" charset="0"/>
                        </a:rPr>
                        <a:t> </a:t>
                      </a:r>
                      <a:r>
                        <a:rPr lang="en-CA" sz="1500" b="1" dirty="0" err="1">
                          <a:effectLst/>
                          <a:latin typeface="Times New Roman" panose="02020603050405020304" pitchFamily="18" charset="0"/>
                          <a:cs typeface="Times New Roman" panose="02020603050405020304" pitchFamily="18" charset="0"/>
                        </a:rPr>
                        <a:t>năng</a:t>
                      </a:r>
                      <a:endParaRPr lang="en-US" sz="15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marT="8890" marB="8890" anchor="ctr"/>
                </a:tc>
                <a:extLst>
                  <a:ext uri="{0D108BD9-81ED-4DB2-BD59-A6C34878D82A}">
                    <a16:rowId xmlns:a16="http://schemas.microsoft.com/office/drawing/2014/main" val="4042599201"/>
                  </a:ext>
                </a:extLst>
              </a:tr>
              <a:tr h="252095">
                <a:tc>
                  <a:txBody>
                    <a:bodyPr/>
                    <a:lstStyle/>
                    <a:p>
                      <a:pPr marL="228600" marR="0" algn="just">
                        <a:lnSpc>
                          <a:spcPts val="1300"/>
                        </a:lnSpc>
                        <a:spcBef>
                          <a:spcPts val="0"/>
                        </a:spcBef>
                        <a:spcAft>
                          <a:spcPts val="0"/>
                        </a:spcAft>
                        <a:tabLst>
                          <a:tab pos="228600" algn="l"/>
                        </a:tabLst>
                      </a:pPr>
                      <a:r>
                        <a:rPr lang="en-CA" sz="1500" dirty="0">
                          <a:effectLst/>
                          <a:latin typeface="Times New Roman" panose="02020603050405020304" pitchFamily="18" charset="0"/>
                          <a:cs typeface="Times New Roman" panose="02020603050405020304" pitchFamily="18" charset="0"/>
                        </a:rPr>
                        <a:t>LEFT(</a:t>
                      </a:r>
                      <a:r>
                        <a:rPr lang="en-CA" sz="1500" dirty="0" err="1">
                          <a:effectLst/>
                          <a:latin typeface="Times New Roman" panose="02020603050405020304" pitchFamily="18" charset="0"/>
                          <a:cs typeface="Times New Roman" panose="02020603050405020304" pitchFamily="18" charset="0"/>
                        </a:rPr>
                        <a:t>text,num_chars</a:t>
                      </a:r>
                      <a:r>
                        <a:rPr lang="en-CA" sz="1500" dirty="0">
                          <a:effectLst/>
                          <a:latin typeface="Times New Roman" panose="02020603050405020304" pitchFamily="18" charset="0"/>
                          <a:cs typeface="Times New Roman" panose="02020603050405020304" pitchFamily="18" charset="0"/>
                        </a:rPr>
                        <a:t>)</a:t>
                      </a:r>
                      <a:endParaRPr lang="en-US"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marT="8890" marB="8890" anchor="ctr"/>
                </a:tc>
                <a:tc>
                  <a:txBody>
                    <a:bodyPr/>
                    <a:lstStyle/>
                    <a:p>
                      <a:pPr marL="115888" marR="0" indent="0" algn="just">
                        <a:lnSpc>
                          <a:spcPts val="1300"/>
                        </a:lnSpc>
                        <a:spcBef>
                          <a:spcPts val="0"/>
                        </a:spcBef>
                        <a:spcAft>
                          <a:spcPts val="0"/>
                        </a:spcAft>
                        <a:tabLst/>
                      </a:pPr>
                      <a:r>
                        <a:rPr lang="en-CA" sz="1500" dirty="0" err="1">
                          <a:effectLst/>
                          <a:latin typeface="Times New Roman" panose="02020603050405020304" pitchFamily="18" charset="0"/>
                          <a:cs typeface="Times New Roman" panose="02020603050405020304" pitchFamily="18" charset="0"/>
                        </a:rPr>
                        <a:t>Trích</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các</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ký</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tự</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bên</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trái</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một</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chuỗi</a:t>
                      </a:r>
                      <a:r>
                        <a:rPr lang="en-CA" sz="1500" dirty="0">
                          <a:effectLst/>
                          <a:latin typeface="Times New Roman" panose="02020603050405020304" pitchFamily="18" charset="0"/>
                          <a:cs typeface="Times New Roman" panose="02020603050405020304" pitchFamily="18" charset="0"/>
                        </a:rPr>
                        <a:t>.</a:t>
                      </a:r>
                      <a:endParaRPr lang="en-US"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marT="8890" marB="8890" anchor="ctr"/>
                </a:tc>
                <a:extLst>
                  <a:ext uri="{0D108BD9-81ED-4DB2-BD59-A6C34878D82A}">
                    <a16:rowId xmlns:a16="http://schemas.microsoft.com/office/drawing/2014/main" val="557012214"/>
                  </a:ext>
                </a:extLst>
              </a:tr>
              <a:tr h="252095">
                <a:tc>
                  <a:txBody>
                    <a:bodyPr/>
                    <a:lstStyle/>
                    <a:p>
                      <a:pPr marL="228600" marR="0" algn="just">
                        <a:lnSpc>
                          <a:spcPts val="1300"/>
                        </a:lnSpc>
                        <a:spcBef>
                          <a:spcPts val="0"/>
                        </a:spcBef>
                        <a:spcAft>
                          <a:spcPts val="0"/>
                        </a:spcAft>
                        <a:tabLst>
                          <a:tab pos="228600" algn="l"/>
                        </a:tabLst>
                      </a:pPr>
                      <a:r>
                        <a:rPr lang="en-CA" sz="1500">
                          <a:effectLst/>
                          <a:latin typeface="Times New Roman" panose="02020603050405020304" pitchFamily="18" charset="0"/>
                          <a:cs typeface="Times New Roman" panose="02020603050405020304" pitchFamily="18" charset="0"/>
                        </a:rPr>
                        <a:t>RIGHT(text,num_chars)</a:t>
                      </a:r>
                      <a:endParaRPr lang="en-US" sz="150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marT="8890" marB="8890" anchor="ctr"/>
                </a:tc>
                <a:tc>
                  <a:txBody>
                    <a:bodyPr/>
                    <a:lstStyle/>
                    <a:p>
                      <a:pPr marL="115888" marR="0" indent="0" algn="just">
                        <a:lnSpc>
                          <a:spcPts val="1300"/>
                        </a:lnSpc>
                        <a:spcBef>
                          <a:spcPts val="0"/>
                        </a:spcBef>
                        <a:spcAft>
                          <a:spcPts val="0"/>
                        </a:spcAft>
                        <a:tabLst>
                          <a:tab pos="228600" algn="l"/>
                        </a:tabLst>
                      </a:pPr>
                      <a:r>
                        <a:rPr lang="en-CA" sz="1500" dirty="0" err="1">
                          <a:effectLst/>
                          <a:latin typeface="Times New Roman" panose="02020603050405020304" pitchFamily="18" charset="0"/>
                          <a:cs typeface="Times New Roman" panose="02020603050405020304" pitchFamily="18" charset="0"/>
                        </a:rPr>
                        <a:t>Trích</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các</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ký</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tự</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bên</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phải</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một</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chuỗi</a:t>
                      </a:r>
                      <a:r>
                        <a:rPr lang="en-CA" sz="1500" dirty="0">
                          <a:effectLst/>
                          <a:latin typeface="Times New Roman" panose="02020603050405020304" pitchFamily="18" charset="0"/>
                          <a:cs typeface="Times New Roman" panose="02020603050405020304" pitchFamily="18" charset="0"/>
                        </a:rPr>
                        <a:t>.</a:t>
                      </a:r>
                      <a:endParaRPr lang="en-US"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marT="8890" marB="8890" anchor="ctr"/>
                </a:tc>
                <a:extLst>
                  <a:ext uri="{0D108BD9-81ED-4DB2-BD59-A6C34878D82A}">
                    <a16:rowId xmlns:a16="http://schemas.microsoft.com/office/drawing/2014/main" val="4250036186"/>
                  </a:ext>
                </a:extLst>
              </a:tr>
              <a:tr h="252095">
                <a:tc>
                  <a:txBody>
                    <a:bodyPr/>
                    <a:lstStyle/>
                    <a:p>
                      <a:pPr marL="228600" marR="0" algn="just">
                        <a:lnSpc>
                          <a:spcPts val="1300"/>
                        </a:lnSpc>
                        <a:spcBef>
                          <a:spcPts val="0"/>
                        </a:spcBef>
                        <a:spcAft>
                          <a:spcPts val="0"/>
                        </a:spcAft>
                        <a:tabLst>
                          <a:tab pos="228600" algn="l"/>
                        </a:tabLst>
                      </a:pPr>
                      <a:r>
                        <a:rPr lang="en-CA" sz="1500" dirty="0">
                          <a:effectLst/>
                          <a:latin typeface="Times New Roman" panose="02020603050405020304" pitchFamily="18" charset="0"/>
                          <a:cs typeface="Times New Roman" panose="02020603050405020304" pitchFamily="18" charset="0"/>
                        </a:rPr>
                        <a:t>MID(</a:t>
                      </a:r>
                      <a:r>
                        <a:rPr lang="en-CA" sz="1500" dirty="0" err="1">
                          <a:effectLst/>
                          <a:latin typeface="Times New Roman" panose="02020603050405020304" pitchFamily="18" charset="0"/>
                          <a:cs typeface="Times New Roman" panose="02020603050405020304" pitchFamily="18" charset="0"/>
                        </a:rPr>
                        <a:t>text,start_num,num_chars</a:t>
                      </a:r>
                      <a:r>
                        <a:rPr lang="en-CA" sz="1500" dirty="0">
                          <a:effectLst/>
                          <a:latin typeface="Times New Roman" panose="02020603050405020304" pitchFamily="18" charset="0"/>
                          <a:cs typeface="Times New Roman" panose="02020603050405020304" pitchFamily="18" charset="0"/>
                        </a:rPr>
                        <a:t>)</a:t>
                      </a:r>
                      <a:endParaRPr lang="en-US"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marT="8890" marB="8890" anchor="ctr"/>
                </a:tc>
                <a:tc>
                  <a:txBody>
                    <a:bodyPr/>
                    <a:lstStyle/>
                    <a:p>
                      <a:pPr marL="115888" marR="0" indent="0" algn="just">
                        <a:lnSpc>
                          <a:spcPts val="1300"/>
                        </a:lnSpc>
                        <a:spcBef>
                          <a:spcPts val="0"/>
                        </a:spcBef>
                        <a:spcAft>
                          <a:spcPts val="0"/>
                        </a:spcAft>
                        <a:tabLst>
                          <a:tab pos="228600" algn="l"/>
                        </a:tabLst>
                      </a:pPr>
                      <a:r>
                        <a:rPr lang="en-CA" sz="1500" dirty="0" err="1">
                          <a:effectLst/>
                          <a:latin typeface="Times New Roman" panose="02020603050405020304" pitchFamily="18" charset="0"/>
                          <a:cs typeface="Times New Roman" panose="02020603050405020304" pitchFamily="18" charset="0"/>
                        </a:rPr>
                        <a:t>Trích</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các</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ký</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tự</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từ</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một</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vị</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trí</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bên</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trong</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chuỗi</a:t>
                      </a:r>
                      <a:r>
                        <a:rPr lang="en-CA" sz="1500" dirty="0">
                          <a:effectLst/>
                          <a:latin typeface="Times New Roman" panose="02020603050405020304" pitchFamily="18" charset="0"/>
                          <a:cs typeface="Times New Roman" panose="02020603050405020304" pitchFamily="18" charset="0"/>
                        </a:rPr>
                        <a:t>.</a:t>
                      </a:r>
                      <a:endParaRPr lang="en-US"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marT="8890" marB="8890" anchor="ctr"/>
                </a:tc>
                <a:extLst>
                  <a:ext uri="{0D108BD9-81ED-4DB2-BD59-A6C34878D82A}">
                    <a16:rowId xmlns:a16="http://schemas.microsoft.com/office/drawing/2014/main" val="3341216828"/>
                  </a:ext>
                </a:extLst>
              </a:tr>
              <a:tr h="252095">
                <a:tc>
                  <a:txBody>
                    <a:bodyPr/>
                    <a:lstStyle/>
                    <a:p>
                      <a:pPr marL="228600" marR="0" algn="just">
                        <a:lnSpc>
                          <a:spcPts val="1300"/>
                        </a:lnSpc>
                        <a:spcBef>
                          <a:spcPts val="0"/>
                        </a:spcBef>
                        <a:spcAft>
                          <a:spcPts val="0"/>
                        </a:spcAft>
                        <a:tabLst>
                          <a:tab pos="228600" algn="l"/>
                        </a:tabLst>
                      </a:pPr>
                      <a:r>
                        <a:rPr lang="en-CA" sz="1500">
                          <a:effectLst/>
                          <a:latin typeface="Times New Roman" panose="02020603050405020304" pitchFamily="18" charset="0"/>
                          <a:cs typeface="Times New Roman" panose="02020603050405020304" pitchFamily="18" charset="0"/>
                        </a:rPr>
                        <a:t>UPPER(text)</a:t>
                      </a:r>
                      <a:endParaRPr lang="en-US" sz="150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marT="8890" marB="8890" anchor="ctr"/>
                </a:tc>
                <a:tc>
                  <a:txBody>
                    <a:bodyPr/>
                    <a:lstStyle/>
                    <a:p>
                      <a:pPr marL="115888" marR="0" indent="0" algn="just">
                        <a:lnSpc>
                          <a:spcPts val="1300"/>
                        </a:lnSpc>
                        <a:spcBef>
                          <a:spcPts val="0"/>
                        </a:spcBef>
                        <a:spcAft>
                          <a:spcPts val="0"/>
                        </a:spcAft>
                        <a:tabLst>
                          <a:tab pos="228600" algn="l"/>
                        </a:tabLst>
                      </a:pPr>
                      <a:r>
                        <a:rPr lang="en-CA" sz="1500" dirty="0" err="1">
                          <a:effectLst/>
                          <a:latin typeface="Times New Roman" panose="02020603050405020304" pitchFamily="18" charset="0"/>
                          <a:cs typeface="Times New Roman" panose="02020603050405020304" pitchFamily="18" charset="0"/>
                        </a:rPr>
                        <a:t>Đổi</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các</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ký</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tự</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của</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chuỗi</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thành</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chữ</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viết</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hoa</a:t>
                      </a:r>
                      <a:r>
                        <a:rPr lang="en-CA" sz="1500" dirty="0">
                          <a:effectLst/>
                          <a:latin typeface="Times New Roman" panose="02020603050405020304" pitchFamily="18" charset="0"/>
                          <a:cs typeface="Times New Roman" panose="02020603050405020304" pitchFamily="18" charset="0"/>
                        </a:rPr>
                        <a:t>.</a:t>
                      </a:r>
                      <a:endParaRPr lang="en-US"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marT="8890" marB="8890" anchor="ctr"/>
                </a:tc>
                <a:extLst>
                  <a:ext uri="{0D108BD9-81ED-4DB2-BD59-A6C34878D82A}">
                    <a16:rowId xmlns:a16="http://schemas.microsoft.com/office/drawing/2014/main" val="495835207"/>
                  </a:ext>
                </a:extLst>
              </a:tr>
              <a:tr h="252095">
                <a:tc>
                  <a:txBody>
                    <a:bodyPr/>
                    <a:lstStyle/>
                    <a:p>
                      <a:pPr marL="228600" marR="0" algn="just">
                        <a:lnSpc>
                          <a:spcPts val="1300"/>
                        </a:lnSpc>
                        <a:spcBef>
                          <a:spcPts val="0"/>
                        </a:spcBef>
                        <a:spcAft>
                          <a:spcPts val="0"/>
                        </a:spcAft>
                        <a:tabLst>
                          <a:tab pos="228600" algn="l"/>
                        </a:tabLst>
                      </a:pPr>
                      <a:r>
                        <a:rPr lang="en-CA" sz="1500">
                          <a:effectLst/>
                          <a:latin typeface="Times New Roman" panose="02020603050405020304" pitchFamily="18" charset="0"/>
                          <a:cs typeface="Times New Roman" panose="02020603050405020304" pitchFamily="18" charset="0"/>
                        </a:rPr>
                        <a:t>LOWER(text)</a:t>
                      </a:r>
                      <a:endParaRPr lang="en-US" sz="150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marT="8890" marB="8890" anchor="ctr"/>
                </a:tc>
                <a:tc>
                  <a:txBody>
                    <a:bodyPr/>
                    <a:lstStyle/>
                    <a:p>
                      <a:pPr marL="115888" marR="0" indent="0" algn="just">
                        <a:lnSpc>
                          <a:spcPts val="1300"/>
                        </a:lnSpc>
                        <a:spcBef>
                          <a:spcPts val="0"/>
                        </a:spcBef>
                        <a:spcAft>
                          <a:spcPts val="0"/>
                        </a:spcAft>
                        <a:tabLst>
                          <a:tab pos="228600" algn="l"/>
                        </a:tabLst>
                      </a:pPr>
                      <a:r>
                        <a:rPr lang="en-CA" sz="1500" dirty="0" err="1">
                          <a:effectLst/>
                          <a:latin typeface="Times New Roman" panose="02020603050405020304" pitchFamily="18" charset="0"/>
                          <a:cs typeface="Times New Roman" panose="02020603050405020304" pitchFamily="18" charset="0"/>
                        </a:rPr>
                        <a:t>Đổi</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các</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ký</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tự</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của</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chuỗi</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thành</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chữ</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viết</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thường</a:t>
                      </a:r>
                      <a:r>
                        <a:rPr lang="en-CA" sz="1500" dirty="0">
                          <a:effectLst/>
                          <a:latin typeface="Times New Roman" panose="02020603050405020304" pitchFamily="18" charset="0"/>
                          <a:cs typeface="Times New Roman" panose="02020603050405020304" pitchFamily="18" charset="0"/>
                        </a:rPr>
                        <a:t>.</a:t>
                      </a:r>
                      <a:endParaRPr lang="en-US"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marT="8890" marB="8890" anchor="ctr"/>
                </a:tc>
                <a:extLst>
                  <a:ext uri="{0D108BD9-81ED-4DB2-BD59-A6C34878D82A}">
                    <a16:rowId xmlns:a16="http://schemas.microsoft.com/office/drawing/2014/main" val="3177716335"/>
                  </a:ext>
                </a:extLst>
              </a:tr>
              <a:tr h="252095">
                <a:tc>
                  <a:txBody>
                    <a:bodyPr/>
                    <a:lstStyle/>
                    <a:p>
                      <a:pPr marL="228600" marR="0" algn="just">
                        <a:lnSpc>
                          <a:spcPts val="1300"/>
                        </a:lnSpc>
                        <a:spcBef>
                          <a:spcPts val="0"/>
                        </a:spcBef>
                        <a:spcAft>
                          <a:spcPts val="0"/>
                        </a:spcAft>
                        <a:tabLst>
                          <a:tab pos="228600" algn="l"/>
                        </a:tabLst>
                      </a:pPr>
                      <a:r>
                        <a:rPr lang="en-CA" sz="1500">
                          <a:effectLst/>
                          <a:latin typeface="Times New Roman" panose="02020603050405020304" pitchFamily="18" charset="0"/>
                          <a:cs typeface="Times New Roman" panose="02020603050405020304" pitchFamily="18" charset="0"/>
                        </a:rPr>
                        <a:t>PROPER(text)</a:t>
                      </a:r>
                      <a:endParaRPr lang="en-US" sz="150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marT="8890" marB="8890" anchor="ctr"/>
                </a:tc>
                <a:tc>
                  <a:txBody>
                    <a:bodyPr/>
                    <a:lstStyle/>
                    <a:p>
                      <a:pPr marL="115888" marR="0" indent="0" algn="just">
                        <a:lnSpc>
                          <a:spcPts val="1300"/>
                        </a:lnSpc>
                        <a:spcBef>
                          <a:spcPts val="0"/>
                        </a:spcBef>
                        <a:spcAft>
                          <a:spcPts val="0"/>
                        </a:spcAft>
                        <a:tabLst>
                          <a:tab pos="228600" algn="l"/>
                        </a:tabLst>
                      </a:pPr>
                      <a:r>
                        <a:rPr lang="en-CA" sz="1500" dirty="0" err="1">
                          <a:effectLst/>
                          <a:latin typeface="Times New Roman" panose="02020603050405020304" pitchFamily="18" charset="0"/>
                          <a:cs typeface="Times New Roman" panose="02020603050405020304" pitchFamily="18" charset="0"/>
                        </a:rPr>
                        <a:t>Đổi</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các</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ký</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tự</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đầu</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mỗi</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từ</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thành</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chữ</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viết</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hoa</a:t>
                      </a:r>
                      <a:r>
                        <a:rPr lang="en-CA" sz="1500" dirty="0">
                          <a:effectLst/>
                          <a:latin typeface="Times New Roman" panose="02020603050405020304" pitchFamily="18" charset="0"/>
                          <a:cs typeface="Times New Roman" panose="02020603050405020304" pitchFamily="18" charset="0"/>
                        </a:rPr>
                        <a:t>.</a:t>
                      </a:r>
                      <a:endParaRPr lang="en-US"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marT="8890" marB="8890" anchor="ctr"/>
                </a:tc>
                <a:extLst>
                  <a:ext uri="{0D108BD9-81ED-4DB2-BD59-A6C34878D82A}">
                    <a16:rowId xmlns:a16="http://schemas.microsoft.com/office/drawing/2014/main" val="2878455106"/>
                  </a:ext>
                </a:extLst>
              </a:tr>
              <a:tr h="252095">
                <a:tc>
                  <a:txBody>
                    <a:bodyPr/>
                    <a:lstStyle/>
                    <a:p>
                      <a:pPr marL="228600" marR="0" algn="just">
                        <a:lnSpc>
                          <a:spcPts val="1300"/>
                        </a:lnSpc>
                        <a:spcBef>
                          <a:spcPts val="0"/>
                        </a:spcBef>
                        <a:spcAft>
                          <a:spcPts val="0"/>
                        </a:spcAft>
                        <a:tabLst>
                          <a:tab pos="228600" algn="l"/>
                        </a:tabLst>
                      </a:pPr>
                      <a:r>
                        <a:rPr lang="en-CA" sz="1500">
                          <a:effectLst/>
                          <a:latin typeface="Times New Roman" panose="02020603050405020304" pitchFamily="18" charset="0"/>
                          <a:cs typeface="Times New Roman" panose="02020603050405020304" pitchFamily="18" charset="0"/>
                        </a:rPr>
                        <a:t>LEN(text)</a:t>
                      </a:r>
                      <a:endParaRPr lang="en-US" sz="150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marT="8890" marB="8890" anchor="ctr"/>
                </a:tc>
                <a:tc>
                  <a:txBody>
                    <a:bodyPr/>
                    <a:lstStyle/>
                    <a:p>
                      <a:pPr marL="115888" marR="0" indent="0" algn="just">
                        <a:lnSpc>
                          <a:spcPts val="1300"/>
                        </a:lnSpc>
                        <a:spcBef>
                          <a:spcPts val="0"/>
                        </a:spcBef>
                        <a:spcAft>
                          <a:spcPts val="0"/>
                        </a:spcAft>
                        <a:tabLst>
                          <a:tab pos="228600" algn="l"/>
                        </a:tabLst>
                      </a:pPr>
                      <a:r>
                        <a:rPr lang="en-CA" sz="1500" dirty="0" err="1">
                          <a:effectLst/>
                          <a:latin typeface="Times New Roman" panose="02020603050405020304" pitchFamily="18" charset="0"/>
                          <a:cs typeface="Times New Roman" panose="02020603050405020304" pitchFamily="18" charset="0"/>
                        </a:rPr>
                        <a:t>Tính</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độ</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dài</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của</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văn</a:t>
                      </a:r>
                      <a:r>
                        <a:rPr lang="en-CA" sz="1500" dirty="0">
                          <a:effectLst/>
                          <a:latin typeface="Times New Roman" panose="02020603050405020304" pitchFamily="18" charset="0"/>
                          <a:cs typeface="Times New Roman" panose="02020603050405020304" pitchFamily="18" charset="0"/>
                        </a:rPr>
                        <a:t> bản (</a:t>
                      </a:r>
                      <a:r>
                        <a:rPr lang="en-CA" sz="1500" dirty="0" err="1">
                          <a:effectLst/>
                          <a:latin typeface="Times New Roman" panose="02020603050405020304" pitchFamily="18" charset="0"/>
                          <a:cs typeface="Times New Roman" panose="02020603050405020304" pitchFamily="18" charset="0"/>
                        </a:rPr>
                        <a:t>số</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ký</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tự</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của</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chuỗi</a:t>
                      </a:r>
                      <a:r>
                        <a:rPr lang="en-CA" sz="1500" dirty="0">
                          <a:effectLst/>
                          <a:latin typeface="Times New Roman" panose="02020603050405020304" pitchFamily="18" charset="0"/>
                          <a:cs typeface="Times New Roman" panose="02020603050405020304" pitchFamily="18" charset="0"/>
                        </a:rPr>
                        <a:t>).</a:t>
                      </a:r>
                      <a:endParaRPr lang="en-US"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marT="8890" marB="8890" anchor="ctr"/>
                </a:tc>
                <a:extLst>
                  <a:ext uri="{0D108BD9-81ED-4DB2-BD59-A6C34878D82A}">
                    <a16:rowId xmlns:a16="http://schemas.microsoft.com/office/drawing/2014/main" val="422878845"/>
                  </a:ext>
                </a:extLst>
              </a:tr>
              <a:tr h="252095">
                <a:tc>
                  <a:txBody>
                    <a:bodyPr/>
                    <a:lstStyle/>
                    <a:p>
                      <a:pPr marL="228600" marR="0" algn="just">
                        <a:lnSpc>
                          <a:spcPts val="1300"/>
                        </a:lnSpc>
                        <a:spcBef>
                          <a:spcPts val="0"/>
                        </a:spcBef>
                        <a:spcAft>
                          <a:spcPts val="0"/>
                        </a:spcAft>
                        <a:tabLst>
                          <a:tab pos="228600" algn="l"/>
                        </a:tabLst>
                      </a:pPr>
                      <a:r>
                        <a:rPr lang="en-CA" sz="1500">
                          <a:effectLst/>
                          <a:latin typeface="Times New Roman" panose="02020603050405020304" pitchFamily="18" charset="0"/>
                          <a:cs typeface="Times New Roman" panose="02020603050405020304" pitchFamily="18" charset="0"/>
                        </a:rPr>
                        <a:t>TRIM(text)</a:t>
                      </a:r>
                      <a:endParaRPr lang="en-US" sz="150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marT="8890" marB="8890" anchor="ctr"/>
                </a:tc>
                <a:tc>
                  <a:txBody>
                    <a:bodyPr/>
                    <a:lstStyle/>
                    <a:p>
                      <a:pPr marL="115888" marR="0" indent="0" algn="just">
                        <a:lnSpc>
                          <a:spcPts val="1300"/>
                        </a:lnSpc>
                        <a:spcBef>
                          <a:spcPts val="0"/>
                        </a:spcBef>
                        <a:spcAft>
                          <a:spcPts val="0"/>
                        </a:spcAft>
                        <a:tabLst>
                          <a:tab pos="228600" algn="l"/>
                        </a:tabLst>
                      </a:pPr>
                      <a:r>
                        <a:rPr lang="en-CA" sz="1500" dirty="0" err="1">
                          <a:effectLst/>
                          <a:latin typeface="Times New Roman" panose="02020603050405020304" pitchFamily="18" charset="0"/>
                          <a:cs typeface="Times New Roman" panose="02020603050405020304" pitchFamily="18" charset="0"/>
                        </a:rPr>
                        <a:t>Loại</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bỏ</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các</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khoảng</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trắng</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dư</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trong</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văn</a:t>
                      </a:r>
                      <a:r>
                        <a:rPr lang="en-CA" sz="1500" dirty="0">
                          <a:effectLst/>
                          <a:latin typeface="Times New Roman" panose="02020603050405020304" pitchFamily="18" charset="0"/>
                          <a:cs typeface="Times New Roman" panose="02020603050405020304" pitchFamily="18" charset="0"/>
                        </a:rPr>
                        <a:t> bản.</a:t>
                      </a:r>
                      <a:endParaRPr lang="en-US"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marT="8890" marB="8890" anchor="ctr"/>
                </a:tc>
                <a:extLst>
                  <a:ext uri="{0D108BD9-81ED-4DB2-BD59-A6C34878D82A}">
                    <a16:rowId xmlns:a16="http://schemas.microsoft.com/office/drawing/2014/main" val="911129771"/>
                  </a:ext>
                </a:extLst>
              </a:tr>
              <a:tr h="252095">
                <a:tc>
                  <a:txBody>
                    <a:bodyPr/>
                    <a:lstStyle/>
                    <a:p>
                      <a:pPr marL="228600" marR="0" algn="just">
                        <a:lnSpc>
                          <a:spcPts val="1300"/>
                        </a:lnSpc>
                        <a:spcBef>
                          <a:spcPts val="0"/>
                        </a:spcBef>
                        <a:spcAft>
                          <a:spcPts val="0"/>
                        </a:spcAft>
                        <a:tabLst>
                          <a:tab pos="228600" algn="l"/>
                        </a:tabLst>
                      </a:pPr>
                      <a:r>
                        <a:rPr lang="en-CA" sz="1500">
                          <a:effectLst/>
                          <a:latin typeface="Times New Roman" panose="02020603050405020304" pitchFamily="18" charset="0"/>
                          <a:cs typeface="Times New Roman" panose="02020603050405020304" pitchFamily="18" charset="0"/>
                        </a:rPr>
                        <a:t>CONCATENATE(text1,text2,…)</a:t>
                      </a:r>
                      <a:endParaRPr lang="en-US" sz="150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marT="8890" marB="8890" anchor="ctr"/>
                </a:tc>
                <a:tc>
                  <a:txBody>
                    <a:bodyPr/>
                    <a:lstStyle/>
                    <a:p>
                      <a:pPr marL="115888" marR="0" indent="0" algn="just">
                        <a:lnSpc>
                          <a:spcPts val="1300"/>
                        </a:lnSpc>
                        <a:spcBef>
                          <a:spcPts val="0"/>
                        </a:spcBef>
                        <a:spcAft>
                          <a:spcPts val="0"/>
                        </a:spcAft>
                        <a:tabLst>
                          <a:tab pos="228600" algn="l"/>
                        </a:tabLst>
                      </a:pPr>
                      <a:r>
                        <a:rPr lang="en-CA" sz="1500" dirty="0" err="1">
                          <a:effectLst/>
                          <a:latin typeface="Times New Roman" panose="02020603050405020304" pitchFamily="18" charset="0"/>
                          <a:cs typeface="Times New Roman" panose="02020603050405020304" pitchFamily="18" charset="0"/>
                        </a:rPr>
                        <a:t>Nối</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các</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chuỗi</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thành</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một</a:t>
                      </a:r>
                      <a:r>
                        <a:rPr lang="en-CA" sz="1500" dirty="0">
                          <a:effectLst/>
                          <a:latin typeface="Times New Roman" panose="02020603050405020304" pitchFamily="18" charset="0"/>
                          <a:cs typeface="Times New Roman" panose="02020603050405020304" pitchFamily="18" charset="0"/>
                        </a:rPr>
                        <a:t> </a:t>
                      </a:r>
                      <a:r>
                        <a:rPr lang="en-CA" sz="1500" dirty="0" err="1">
                          <a:effectLst/>
                          <a:latin typeface="Times New Roman" panose="02020603050405020304" pitchFamily="18" charset="0"/>
                          <a:cs typeface="Times New Roman" panose="02020603050405020304" pitchFamily="18" charset="0"/>
                        </a:rPr>
                        <a:t>chuỗi</a:t>
                      </a:r>
                      <a:r>
                        <a:rPr lang="en-CA" sz="1500" dirty="0">
                          <a:effectLst/>
                          <a:latin typeface="Times New Roman" panose="02020603050405020304" pitchFamily="18" charset="0"/>
                          <a:cs typeface="Times New Roman" panose="02020603050405020304" pitchFamily="18" charset="0"/>
                        </a:rPr>
                        <a:t>.</a:t>
                      </a:r>
                      <a:endParaRPr lang="en-US" sz="1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720" marR="45720" marT="8890" marB="8890" anchor="ctr"/>
                </a:tc>
                <a:extLst>
                  <a:ext uri="{0D108BD9-81ED-4DB2-BD59-A6C34878D82A}">
                    <a16:rowId xmlns:a16="http://schemas.microsoft.com/office/drawing/2014/main" val="2921418253"/>
                  </a:ext>
                </a:extLst>
              </a:tr>
            </a:tbl>
          </a:graphicData>
        </a:graphic>
      </p:graphicFrame>
    </p:spTree>
    <p:extLst>
      <p:ext uri="{BB962C8B-B14F-4D97-AF65-F5344CB8AC3E}">
        <p14:creationId xmlns:p14="http://schemas.microsoft.com/office/powerpoint/2010/main" val="334508651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Sử</a:t>
            </a:r>
            <a:r>
              <a:rPr lang="en-US" dirty="0"/>
              <a:t> </a:t>
            </a:r>
            <a:r>
              <a:rPr lang="en-US" dirty="0" err="1"/>
              <a:t>dụng</a:t>
            </a:r>
            <a:r>
              <a:rPr lang="en-US" dirty="0"/>
              <a:t> </a:t>
            </a:r>
            <a:r>
              <a:rPr lang="en-US" dirty="0" err="1"/>
              <a:t>các</a:t>
            </a:r>
            <a:r>
              <a:rPr lang="en-US" dirty="0"/>
              <a:t> </a:t>
            </a:r>
            <a:r>
              <a:rPr lang="en-US" dirty="0" err="1"/>
              <a:t>hàm</a:t>
            </a:r>
            <a:r>
              <a:rPr lang="en-US" dirty="0"/>
              <a:t> </a:t>
            </a:r>
            <a:r>
              <a:rPr lang="en-US" dirty="0" err="1"/>
              <a:t>văn</a:t>
            </a:r>
            <a:r>
              <a:rPr lang="en-US" dirty="0"/>
              <a:t> bản</a:t>
            </a:r>
          </a:p>
        </p:txBody>
      </p:sp>
      <p:sp>
        <p:nvSpPr>
          <p:cNvPr id="3" name="Content Placeholder 2"/>
          <p:cNvSpPr>
            <a:spLocks noGrp="1"/>
          </p:cNvSpPr>
          <p:nvPr>
            <p:ph type="body" sz="quarter" idx="13"/>
          </p:nvPr>
        </p:nvSpPr>
        <p:spPr>
          <a:xfrm>
            <a:off x="346842" y="819150"/>
            <a:ext cx="8671034" cy="3847443"/>
          </a:xfrm>
        </p:spPr>
        <p:txBody>
          <a:bodyPr anchor="t"/>
          <a:lstStyle/>
          <a:p>
            <a:pPr algn="just"/>
            <a:r>
              <a:rPr lang="vi-VN" dirty="0"/>
              <a:t>Tham số text có thể là giá trị hằng, tham chiếu ô, biểu thức, hay một hàm. </a:t>
            </a:r>
            <a:endParaRPr lang="en-US" dirty="0"/>
          </a:p>
          <a:p>
            <a:pPr algn="just"/>
            <a:r>
              <a:rPr lang="vi-VN" dirty="0"/>
              <a:t>Đối với hằng văn bản phải đặt trong cặp nháy kép, nếu không công thức sẽ phát sinh lỗi #NAME?.</a:t>
            </a:r>
          </a:p>
          <a:p>
            <a:pPr algn="just"/>
            <a:r>
              <a:rPr lang="vi-VN" dirty="0"/>
              <a:t>Tham số num chars là một số không âm, nếu dùng số âm thì công thức sẽ phát sinh lỗi #VALUE!. </a:t>
            </a:r>
            <a:endParaRPr lang="en-US" dirty="0"/>
          </a:p>
          <a:p>
            <a:pPr algn="just"/>
            <a:r>
              <a:rPr lang="vi-VN" dirty="0"/>
              <a:t>Đối với hàm LEFT và RIGHT, num_chars là tham số tùy chọn có giá trị được định trước là 1.</a:t>
            </a:r>
          </a:p>
        </p:txBody>
      </p:sp>
      <p:sp>
        <p:nvSpPr>
          <p:cNvPr id="4" name="Date Placeholder 3"/>
          <p:cNvSpPr>
            <a:spLocks noGrp="1"/>
          </p:cNvSpPr>
          <p:nvPr>
            <p:ph type="dt" sz="half" idx="14"/>
          </p:nvPr>
        </p:nvSpPr>
        <p:spPr/>
        <p:txBody>
          <a:bodyPr/>
          <a:lstStyle/>
          <a:p>
            <a:fld id="{C0036E63-7EE7-4982-8B87-1AF2F239207E}" type="datetime1">
              <a:rPr lang="en-US" smtClean="0"/>
              <a:t>8/23/2019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29</a:t>
            </a:fld>
            <a:endParaRPr lang="en-US"/>
          </a:p>
        </p:txBody>
      </p:sp>
    </p:spTree>
    <p:extLst>
      <p:ext uri="{BB962C8B-B14F-4D97-AF65-F5344CB8AC3E}">
        <p14:creationId xmlns:p14="http://schemas.microsoft.com/office/powerpoint/2010/main" val="127214436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Mục</a:t>
            </a:r>
            <a:r>
              <a:rPr lang="en-US" dirty="0"/>
              <a:t> </a:t>
            </a:r>
            <a:r>
              <a:rPr lang="en-US" dirty="0" err="1"/>
              <a:t>tiêu</a:t>
            </a:r>
            <a:r>
              <a:rPr lang="en-US" dirty="0"/>
              <a:t> </a:t>
            </a:r>
            <a:r>
              <a:rPr lang="en-US" dirty="0" err="1"/>
              <a:t>bài</a:t>
            </a:r>
            <a:r>
              <a:rPr lang="en-US" dirty="0"/>
              <a:t> </a:t>
            </a:r>
            <a:r>
              <a:rPr lang="en-US" dirty="0" err="1"/>
              <a:t>học</a:t>
            </a:r>
            <a:endParaRPr lang="en-US" dirty="0"/>
          </a:p>
        </p:txBody>
      </p:sp>
      <p:sp>
        <p:nvSpPr>
          <p:cNvPr id="3" name="Content Placeholder 2"/>
          <p:cNvSpPr>
            <a:spLocks noGrp="1"/>
          </p:cNvSpPr>
          <p:nvPr>
            <p:ph type="body" sz="quarter" idx="13"/>
          </p:nvPr>
        </p:nvSpPr>
        <p:spPr>
          <a:xfrm>
            <a:off x="457200" y="925417"/>
            <a:ext cx="8229600" cy="3627533"/>
          </a:xfrm>
        </p:spPr>
        <p:txBody>
          <a:bodyPr anchor="ctr"/>
          <a:lstStyle/>
          <a:p>
            <a:pPr algn="just">
              <a:lnSpc>
                <a:spcPct val="150000"/>
              </a:lnSpc>
            </a:pPr>
            <a:r>
              <a:rPr lang="en-US" dirty="0"/>
              <a:t>X</a:t>
            </a:r>
            <a:r>
              <a:rPr lang="vi-VN" dirty="0"/>
              <a:t>ây dựng các công thức đơn giản, </a:t>
            </a:r>
            <a:endParaRPr lang="en-US" dirty="0"/>
          </a:p>
          <a:p>
            <a:pPr algn="just">
              <a:lnSpc>
                <a:spcPct val="150000"/>
              </a:lnSpc>
            </a:pPr>
            <a:r>
              <a:rPr lang="en-US" dirty="0"/>
              <a:t>S</a:t>
            </a:r>
            <a:r>
              <a:rPr lang="vi-VN" dirty="0"/>
              <a:t>ử dụng các phép toán và thứ tự ưu tiên của các phép toán trong biểu thức, </a:t>
            </a:r>
            <a:endParaRPr lang="en-US" dirty="0"/>
          </a:p>
          <a:p>
            <a:pPr algn="just">
              <a:lnSpc>
                <a:spcPct val="150000"/>
              </a:lnSpc>
            </a:pPr>
            <a:r>
              <a:rPr lang="en-US" dirty="0"/>
              <a:t>S</a:t>
            </a:r>
            <a:r>
              <a:rPr lang="vi-VN" dirty="0"/>
              <a:t>ử dụng một số hàm thông dụng, </a:t>
            </a:r>
            <a:endParaRPr lang="en-US" dirty="0"/>
          </a:p>
          <a:p>
            <a:pPr algn="just">
              <a:lnSpc>
                <a:spcPct val="150000"/>
              </a:lnSpc>
            </a:pPr>
            <a:r>
              <a:rPr lang="en-US" dirty="0"/>
              <a:t>S</a:t>
            </a:r>
            <a:r>
              <a:rPr lang="vi-VN" dirty="0"/>
              <a:t>ử dụng các địa chỉ tham chiếu bao gồm tham chiếu tương đối và tuyệt đối.</a:t>
            </a:r>
            <a:endParaRPr lang="en-US" dirty="0"/>
          </a:p>
        </p:txBody>
      </p:sp>
      <p:sp>
        <p:nvSpPr>
          <p:cNvPr id="4" name="Date Placeholder 3"/>
          <p:cNvSpPr>
            <a:spLocks noGrp="1"/>
          </p:cNvSpPr>
          <p:nvPr>
            <p:ph type="dt" sz="half" idx="14"/>
          </p:nvPr>
        </p:nvSpPr>
        <p:spPr/>
        <p:txBody>
          <a:bodyPr/>
          <a:lstStyle/>
          <a:p>
            <a:fld id="{C0036E63-7EE7-4982-8B87-1AF2F239207E}" type="datetime1">
              <a:rPr lang="en-US" smtClean="0"/>
              <a:t>8/23/2019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3</a:t>
            </a:fld>
            <a:endParaRPr lang="en-US"/>
          </a:p>
        </p:txBody>
      </p:sp>
    </p:spTree>
    <p:extLst>
      <p:ext uri="{BB962C8B-B14F-4D97-AF65-F5344CB8AC3E}">
        <p14:creationId xmlns:p14="http://schemas.microsoft.com/office/powerpoint/2010/main" val="390933126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Sử</a:t>
            </a:r>
            <a:r>
              <a:rPr lang="en-US" dirty="0"/>
              <a:t> </a:t>
            </a:r>
            <a:r>
              <a:rPr lang="en-US" dirty="0" err="1"/>
              <a:t>dụng</a:t>
            </a:r>
            <a:r>
              <a:rPr lang="en-US" dirty="0"/>
              <a:t> </a:t>
            </a:r>
            <a:r>
              <a:rPr lang="en-US" dirty="0" err="1"/>
              <a:t>các</a:t>
            </a:r>
            <a:r>
              <a:rPr lang="en-US" dirty="0"/>
              <a:t> </a:t>
            </a:r>
            <a:r>
              <a:rPr lang="en-US" dirty="0" err="1"/>
              <a:t>hàm</a:t>
            </a:r>
            <a:r>
              <a:rPr lang="en-US" dirty="0"/>
              <a:t> </a:t>
            </a:r>
            <a:r>
              <a:rPr lang="en-US" dirty="0" err="1"/>
              <a:t>văn</a:t>
            </a:r>
            <a:r>
              <a:rPr lang="en-US" dirty="0"/>
              <a:t> bản</a:t>
            </a:r>
          </a:p>
        </p:txBody>
      </p:sp>
      <p:sp>
        <p:nvSpPr>
          <p:cNvPr id="3" name="Content Placeholder 2"/>
          <p:cNvSpPr>
            <a:spLocks noGrp="1"/>
          </p:cNvSpPr>
          <p:nvPr>
            <p:ph type="body" sz="quarter" idx="13"/>
          </p:nvPr>
        </p:nvSpPr>
        <p:spPr>
          <a:xfrm>
            <a:off x="346842" y="819150"/>
            <a:ext cx="8671034" cy="3948114"/>
          </a:xfrm>
        </p:spPr>
        <p:txBody>
          <a:bodyPr anchor="t"/>
          <a:lstStyle/>
          <a:p>
            <a:pPr algn="just"/>
            <a:r>
              <a:rPr lang="vi-VN" dirty="0"/>
              <a:t>Tham số start_num của hàm MID là một số lớn hơn hay bằng 1, nếu là số âm hoặc số 0 sẽ dẫn đến lỗi #VALUE!.</a:t>
            </a:r>
          </a:p>
          <a:p>
            <a:pPr algn="just"/>
            <a:r>
              <a:rPr lang="vi-VN" dirty="0"/>
              <a:t>Hàm LEN trả về số ký tự của chuỗi, ví dụ =LEN(“Microsoft Excel”) có kết quả 15.</a:t>
            </a:r>
          </a:p>
          <a:p>
            <a:pPr algn="just"/>
            <a:r>
              <a:rPr lang="en-US" dirty="0"/>
              <a:t>N</a:t>
            </a:r>
            <a:r>
              <a:rPr lang="vi-VN" dirty="0"/>
              <a:t>ếu văn bản bắt đầu bằng một dấu nháy đơn thì hàm LEN không tính ký tự này trong độ dài.</a:t>
            </a:r>
            <a:endParaRPr lang="en-US" dirty="0"/>
          </a:p>
          <a:p>
            <a:pPr algn="just"/>
            <a:r>
              <a:rPr lang="vi-VN" dirty="0"/>
              <a:t>Hàm TRIM dùng để chuẩn hóa một chuỗi bằng cách loại bỏ các khoảng trắng ở đầu</a:t>
            </a:r>
            <a:r>
              <a:rPr lang="en-US" dirty="0"/>
              <a:t>/</a:t>
            </a:r>
            <a:r>
              <a:rPr lang="vi-VN" dirty="0"/>
              <a:t>cuối chuỗi và các khoảng trắng dư giữa các từ. </a:t>
            </a:r>
            <a:endParaRPr lang="en-US" dirty="0"/>
          </a:p>
          <a:p>
            <a:pPr lvl="1" algn="just"/>
            <a:r>
              <a:rPr lang="vi-VN" dirty="0"/>
              <a:t>Ví dụ</a:t>
            </a:r>
            <a:r>
              <a:rPr lang="en-US" dirty="0"/>
              <a:t>:</a:t>
            </a:r>
            <a:r>
              <a:rPr lang="vi-VN" dirty="0"/>
              <a:t> </a:t>
            </a:r>
            <a:r>
              <a:rPr lang="en-US" dirty="0"/>
              <a:t>Ô</a:t>
            </a:r>
            <a:r>
              <a:rPr lang="vi-VN" dirty="0"/>
              <a:t> B2 chứa văn bản “  nguyễn văn   a ”</a:t>
            </a:r>
            <a:r>
              <a:rPr lang="en-US" dirty="0"/>
              <a:t>,</a:t>
            </a:r>
            <a:r>
              <a:rPr lang="vi-VN" dirty="0"/>
              <a:t> thì công thức =PROPER(TRIM(B2)) sẽ cho kết quả là “Nguyễn Văn A”. </a:t>
            </a:r>
          </a:p>
          <a:p>
            <a:pPr algn="just"/>
            <a:endParaRPr lang="vi-VN" dirty="0"/>
          </a:p>
        </p:txBody>
      </p:sp>
      <p:sp>
        <p:nvSpPr>
          <p:cNvPr id="4" name="Date Placeholder 3"/>
          <p:cNvSpPr>
            <a:spLocks noGrp="1"/>
          </p:cNvSpPr>
          <p:nvPr>
            <p:ph type="dt" sz="half" idx="14"/>
          </p:nvPr>
        </p:nvSpPr>
        <p:spPr/>
        <p:txBody>
          <a:bodyPr/>
          <a:lstStyle/>
          <a:p>
            <a:fld id="{C0036E63-7EE7-4982-8B87-1AF2F239207E}" type="datetime1">
              <a:rPr lang="en-US" smtClean="0"/>
              <a:t>8/23/2019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30</a:t>
            </a:fld>
            <a:endParaRPr lang="en-US"/>
          </a:p>
        </p:txBody>
      </p:sp>
    </p:spTree>
    <p:extLst>
      <p:ext uri="{BB962C8B-B14F-4D97-AF65-F5344CB8AC3E}">
        <p14:creationId xmlns:p14="http://schemas.microsoft.com/office/powerpoint/2010/main" val="321053020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Sử</a:t>
            </a:r>
            <a:r>
              <a:rPr lang="en-US" dirty="0"/>
              <a:t> </a:t>
            </a:r>
            <a:r>
              <a:rPr lang="en-US" dirty="0" err="1"/>
              <a:t>dụng</a:t>
            </a:r>
            <a:r>
              <a:rPr lang="en-US" dirty="0"/>
              <a:t> </a:t>
            </a:r>
            <a:r>
              <a:rPr lang="en-US" dirty="0" err="1"/>
              <a:t>các</a:t>
            </a:r>
            <a:r>
              <a:rPr lang="en-US" dirty="0"/>
              <a:t> </a:t>
            </a:r>
            <a:r>
              <a:rPr lang="en-US" dirty="0" err="1"/>
              <a:t>hàm</a:t>
            </a:r>
            <a:r>
              <a:rPr lang="en-US" dirty="0"/>
              <a:t> </a:t>
            </a:r>
            <a:r>
              <a:rPr lang="en-US" dirty="0" err="1"/>
              <a:t>văn</a:t>
            </a:r>
            <a:r>
              <a:rPr lang="en-US" dirty="0"/>
              <a:t> bản</a:t>
            </a:r>
          </a:p>
        </p:txBody>
      </p:sp>
      <p:sp>
        <p:nvSpPr>
          <p:cNvPr id="3" name="Content Placeholder 2"/>
          <p:cNvSpPr>
            <a:spLocks noGrp="1"/>
          </p:cNvSpPr>
          <p:nvPr>
            <p:ph type="body" sz="quarter" idx="13"/>
          </p:nvPr>
        </p:nvSpPr>
        <p:spPr>
          <a:xfrm>
            <a:off x="346842" y="819150"/>
            <a:ext cx="8671034" cy="3847443"/>
          </a:xfrm>
        </p:spPr>
        <p:txBody>
          <a:bodyPr anchor="ctr"/>
          <a:lstStyle/>
          <a:p>
            <a:pPr algn="just"/>
            <a:r>
              <a:rPr lang="vi-VN" dirty="0"/>
              <a:t>Hàm CONCATENATE nhận vào ít nhất 1 và tối đa 255 tham số,</a:t>
            </a:r>
            <a:endParaRPr lang="en-US" dirty="0"/>
          </a:p>
          <a:p>
            <a:pPr algn="just"/>
            <a:r>
              <a:rPr lang="en-US" dirty="0"/>
              <a:t>T</a:t>
            </a:r>
            <a:r>
              <a:rPr lang="vi-VN" dirty="0"/>
              <a:t>ổng số ký tự trong tất cả các tham số không vượt quá 8192</a:t>
            </a:r>
            <a:r>
              <a:rPr lang="en-US" dirty="0"/>
              <a:t>,</a:t>
            </a:r>
            <a:r>
              <a:rPr lang="vi-VN" dirty="0"/>
              <a:t> </a:t>
            </a:r>
            <a:endParaRPr lang="en-US" dirty="0"/>
          </a:p>
          <a:p>
            <a:pPr algn="just"/>
            <a:r>
              <a:rPr lang="en-US" dirty="0"/>
              <a:t>C</a:t>
            </a:r>
            <a:r>
              <a:rPr lang="vi-VN" dirty="0"/>
              <a:t>ó thể sử dụng toán tử &amp; để nối nhiều chuỗi thành một chuỗi, </a:t>
            </a:r>
            <a:endParaRPr lang="en-US" dirty="0"/>
          </a:p>
          <a:p>
            <a:pPr lvl="1" algn="just"/>
            <a:r>
              <a:rPr lang="vi-VN" dirty="0"/>
              <a:t>ví dụ</a:t>
            </a:r>
            <a:r>
              <a:rPr lang="en-US" dirty="0"/>
              <a:t>:</a:t>
            </a:r>
            <a:r>
              <a:rPr lang="vi-VN" dirty="0"/>
              <a:t> =”Chương trình ” &amp; “Excel ” &amp; 2016 tương đương công thức =CONCATENATE(”Chương trình ”,“ Excel ”,2016) có kết quả là chuỗi Chương trình Excel 2016.</a:t>
            </a:r>
          </a:p>
        </p:txBody>
      </p:sp>
      <p:sp>
        <p:nvSpPr>
          <p:cNvPr id="4" name="Date Placeholder 3"/>
          <p:cNvSpPr>
            <a:spLocks noGrp="1"/>
          </p:cNvSpPr>
          <p:nvPr>
            <p:ph type="dt" sz="half" idx="14"/>
          </p:nvPr>
        </p:nvSpPr>
        <p:spPr/>
        <p:txBody>
          <a:bodyPr/>
          <a:lstStyle/>
          <a:p>
            <a:fld id="{C0036E63-7EE7-4982-8B87-1AF2F239207E}" type="datetime1">
              <a:rPr lang="en-US" smtClean="0"/>
              <a:t>8/23/2019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31</a:t>
            </a:fld>
            <a:endParaRPr lang="en-US"/>
          </a:p>
        </p:txBody>
      </p:sp>
    </p:spTree>
    <p:extLst>
      <p:ext uri="{BB962C8B-B14F-4D97-AF65-F5344CB8AC3E}">
        <p14:creationId xmlns:p14="http://schemas.microsoft.com/office/powerpoint/2010/main" val="14840857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Tham chiếu tuyệt đối và tương đối</a:t>
            </a:r>
            <a:endParaRPr lang="en-US" dirty="0"/>
          </a:p>
        </p:txBody>
      </p:sp>
      <p:sp>
        <p:nvSpPr>
          <p:cNvPr id="3" name="Content Placeholder 2"/>
          <p:cNvSpPr>
            <a:spLocks noGrp="1"/>
          </p:cNvSpPr>
          <p:nvPr>
            <p:ph type="body" sz="quarter" idx="13"/>
          </p:nvPr>
        </p:nvSpPr>
        <p:spPr>
          <a:xfrm>
            <a:off x="346842" y="819150"/>
            <a:ext cx="4330261" cy="3847443"/>
          </a:xfrm>
        </p:spPr>
        <p:txBody>
          <a:bodyPr anchor="ctr"/>
          <a:lstStyle/>
          <a:p>
            <a:pPr algn="just"/>
            <a:r>
              <a:rPr lang="en-US" dirty="0"/>
              <a:t>K</a:t>
            </a:r>
            <a:r>
              <a:rPr lang="vi-VN" dirty="0"/>
              <a:t>hi sao chép và dán dữ liệu công thức</a:t>
            </a:r>
            <a:r>
              <a:rPr lang="en-US" dirty="0"/>
              <a:t>, </a:t>
            </a:r>
            <a:r>
              <a:rPr lang="vi-VN" dirty="0"/>
              <a:t>các địa chỉ tham chiếu trong công thức sẽ được thay đổi tương ứng với vị trí dán dữ liệu trên trang tính.</a:t>
            </a:r>
          </a:p>
          <a:p>
            <a:pPr lvl="1" algn="just"/>
            <a:r>
              <a:rPr lang="vi-VN" dirty="0"/>
              <a:t>Ví dụ trong ô B13 chứa công thức =B4&amp;" - "&amp;C4, khi sao chép B13 và dán vào E15, công thức sẽ trở thành =E6&amp;" - "&amp;F6. </a:t>
            </a:r>
          </a:p>
        </p:txBody>
      </p:sp>
      <p:sp>
        <p:nvSpPr>
          <p:cNvPr id="4" name="Date Placeholder 3"/>
          <p:cNvSpPr>
            <a:spLocks noGrp="1"/>
          </p:cNvSpPr>
          <p:nvPr>
            <p:ph type="dt" sz="half" idx="14"/>
          </p:nvPr>
        </p:nvSpPr>
        <p:spPr/>
        <p:txBody>
          <a:bodyPr/>
          <a:lstStyle/>
          <a:p>
            <a:fld id="{C0036E63-7EE7-4982-8B87-1AF2F239207E}" type="datetime1">
              <a:rPr lang="en-US" smtClean="0"/>
              <a:t>8/23/2019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32</a:t>
            </a:fld>
            <a:endParaRPr lang="en-US"/>
          </a:p>
        </p:txBody>
      </p:sp>
      <p:pic>
        <p:nvPicPr>
          <p:cNvPr id="8" name="Picture 7">
            <a:extLst>
              <a:ext uri="{FF2B5EF4-FFF2-40B4-BE49-F238E27FC236}">
                <a16:creationId xmlns:a16="http://schemas.microsoft.com/office/drawing/2014/main" id="{C7CE2AEE-9E46-4D92-AE36-AF720FF66C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84986" y="1584904"/>
            <a:ext cx="4279900" cy="214185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03121020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Tham chiếu tuyệt đối và tương đối</a:t>
            </a:r>
            <a:endParaRPr lang="en-US" dirty="0"/>
          </a:p>
        </p:txBody>
      </p:sp>
      <p:sp>
        <p:nvSpPr>
          <p:cNvPr id="3" name="Content Placeholder 2"/>
          <p:cNvSpPr>
            <a:spLocks noGrp="1"/>
          </p:cNvSpPr>
          <p:nvPr>
            <p:ph type="body" sz="quarter" idx="13"/>
          </p:nvPr>
        </p:nvSpPr>
        <p:spPr>
          <a:xfrm>
            <a:off x="346842" y="819150"/>
            <a:ext cx="8250620" cy="3847443"/>
          </a:xfrm>
        </p:spPr>
        <p:txBody>
          <a:bodyPr anchor="t"/>
          <a:lstStyle/>
          <a:p>
            <a:pPr algn="just"/>
            <a:r>
              <a:rPr lang="vi-VN" dirty="0"/>
              <a:t>Sử dụng tham chiếu tuyệt đối</a:t>
            </a:r>
          </a:p>
          <a:p>
            <a:pPr lvl="1" algn="just"/>
            <a:r>
              <a:rPr lang="vi-VN" dirty="0"/>
              <a:t>Tham chiếu tuyệt đối là địa chỉ tham chiếu được thêm ký hiệu $ phía trước cột và dòng, </a:t>
            </a:r>
            <a:r>
              <a:rPr lang="en-US" dirty="0"/>
              <a:t>V</a:t>
            </a:r>
            <a:r>
              <a:rPr lang="vi-VN" dirty="0"/>
              <a:t>í dụ $A$1. </a:t>
            </a:r>
            <a:endParaRPr lang="en-US" dirty="0"/>
          </a:p>
          <a:p>
            <a:pPr lvl="1" algn="just"/>
            <a:r>
              <a:rPr lang="vi-VN" dirty="0"/>
              <a:t>Bạn có thể nhập dấu $ hoặc sử dụng phím F4 để chuyển một tham chiếu tương đối thành tuyệt đối và ngược lại,</a:t>
            </a:r>
          </a:p>
          <a:p>
            <a:pPr lvl="1" algn="just"/>
            <a:r>
              <a:rPr lang="en-US" dirty="0"/>
              <a:t>D</a:t>
            </a:r>
            <a:r>
              <a:rPr lang="vi-VN" dirty="0"/>
              <a:t>ùng tham chiếu tuyệt đối khi không muốn địa chỉ tham chiếu bị thay đổi sau khi sao chép công thức đến nơi khác, hay khi muốn tham chiếu đến một ô/vùng cố định.</a:t>
            </a:r>
          </a:p>
        </p:txBody>
      </p:sp>
      <p:sp>
        <p:nvSpPr>
          <p:cNvPr id="4" name="Date Placeholder 3"/>
          <p:cNvSpPr>
            <a:spLocks noGrp="1"/>
          </p:cNvSpPr>
          <p:nvPr>
            <p:ph type="dt" sz="half" idx="14"/>
          </p:nvPr>
        </p:nvSpPr>
        <p:spPr/>
        <p:txBody>
          <a:bodyPr/>
          <a:lstStyle/>
          <a:p>
            <a:fld id="{C0036E63-7EE7-4982-8B87-1AF2F239207E}" type="datetime1">
              <a:rPr lang="en-US" smtClean="0"/>
              <a:t>8/23/2019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33</a:t>
            </a:fld>
            <a:endParaRPr lang="en-US"/>
          </a:p>
        </p:txBody>
      </p:sp>
    </p:spTree>
    <p:extLst>
      <p:ext uri="{BB962C8B-B14F-4D97-AF65-F5344CB8AC3E}">
        <p14:creationId xmlns:p14="http://schemas.microsoft.com/office/powerpoint/2010/main" val="222166108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Tham chiếu tuyệt đối và tương đối</a:t>
            </a:r>
            <a:endParaRPr lang="en-US" dirty="0"/>
          </a:p>
        </p:txBody>
      </p:sp>
      <p:sp>
        <p:nvSpPr>
          <p:cNvPr id="3" name="Content Placeholder 2"/>
          <p:cNvSpPr>
            <a:spLocks noGrp="1"/>
          </p:cNvSpPr>
          <p:nvPr>
            <p:ph type="body" sz="quarter" idx="13"/>
          </p:nvPr>
        </p:nvSpPr>
        <p:spPr>
          <a:xfrm>
            <a:off x="346842" y="819150"/>
            <a:ext cx="4372303" cy="3847443"/>
          </a:xfrm>
        </p:spPr>
        <p:txBody>
          <a:bodyPr anchor="ctr"/>
          <a:lstStyle/>
          <a:p>
            <a:pPr algn="just"/>
            <a:r>
              <a:rPr lang="vi-VN" dirty="0"/>
              <a:t>Sử dụng kết hợp tham chiếu tuyệt đối và tương đối</a:t>
            </a:r>
            <a:endParaRPr lang="en-US" dirty="0"/>
          </a:p>
          <a:p>
            <a:pPr lvl="1" algn="just"/>
            <a:r>
              <a:rPr lang="vi-VN" dirty="0"/>
              <a:t>Đôi khi chỉ cần cố định cột hay dòng trong địa chỉ tham chiếu, </a:t>
            </a:r>
            <a:endParaRPr lang="en-US" dirty="0"/>
          </a:p>
          <a:p>
            <a:pPr lvl="1" algn="just"/>
            <a:r>
              <a:rPr lang="en-US" dirty="0"/>
              <a:t>T</a:t>
            </a:r>
            <a:r>
              <a:rPr lang="vi-VN" dirty="0"/>
              <a:t>rong một số trường hợp bắt buộc phải kết hợp tham chiếu tương đối và tuyệt đối để có thể xây dựng công thức đúng.</a:t>
            </a:r>
          </a:p>
        </p:txBody>
      </p:sp>
      <p:sp>
        <p:nvSpPr>
          <p:cNvPr id="4" name="Date Placeholder 3"/>
          <p:cNvSpPr>
            <a:spLocks noGrp="1"/>
          </p:cNvSpPr>
          <p:nvPr>
            <p:ph type="dt" sz="half" idx="14"/>
          </p:nvPr>
        </p:nvSpPr>
        <p:spPr/>
        <p:txBody>
          <a:bodyPr/>
          <a:lstStyle/>
          <a:p>
            <a:fld id="{C0036E63-7EE7-4982-8B87-1AF2F239207E}" type="datetime1">
              <a:rPr lang="en-US" smtClean="0"/>
              <a:t>8/23/2019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34</a:t>
            </a:fld>
            <a:endParaRPr lang="en-US"/>
          </a:p>
        </p:txBody>
      </p:sp>
      <p:pic>
        <p:nvPicPr>
          <p:cNvPr id="8" name="Picture 7">
            <a:extLst>
              <a:ext uri="{FF2B5EF4-FFF2-40B4-BE49-F238E27FC236}">
                <a16:creationId xmlns:a16="http://schemas.microsoft.com/office/drawing/2014/main" id="{F6EDFC97-19C3-4BCA-B7D3-F1177E53960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26010" y="1765289"/>
            <a:ext cx="4058534" cy="222864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8185308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Hiển thị và in các công thức</a:t>
            </a:r>
            <a:endParaRPr lang="en-US" dirty="0"/>
          </a:p>
        </p:txBody>
      </p:sp>
      <p:sp>
        <p:nvSpPr>
          <p:cNvPr id="3" name="Content Placeholder 2"/>
          <p:cNvSpPr>
            <a:spLocks noGrp="1"/>
          </p:cNvSpPr>
          <p:nvPr>
            <p:ph type="body" sz="quarter" idx="13"/>
          </p:nvPr>
        </p:nvSpPr>
        <p:spPr>
          <a:xfrm>
            <a:off x="457200" y="819150"/>
            <a:ext cx="8119241" cy="3847443"/>
          </a:xfrm>
        </p:spPr>
        <p:txBody>
          <a:bodyPr anchor="t"/>
          <a:lstStyle/>
          <a:p>
            <a:pPr algn="just"/>
            <a:r>
              <a:rPr lang="vi-VN" dirty="0"/>
              <a:t>Sau khi nhập công thức, giá trị kết quả của công thức sẽ xuất hiện trong ô, </a:t>
            </a:r>
            <a:endParaRPr lang="en-US" dirty="0"/>
          </a:p>
          <a:p>
            <a:pPr algn="just"/>
            <a:r>
              <a:rPr lang="en-US" dirty="0"/>
              <a:t>C</a:t>
            </a:r>
            <a:r>
              <a:rPr lang="vi-VN" dirty="0"/>
              <a:t>ó thể xem công thức trên thanh công thức hoặc nhấn phím F2 vào chế độ Edit để hiệu chỉnh công thức.</a:t>
            </a:r>
          </a:p>
        </p:txBody>
      </p:sp>
      <p:sp>
        <p:nvSpPr>
          <p:cNvPr id="4" name="Date Placeholder 3"/>
          <p:cNvSpPr>
            <a:spLocks noGrp="1"/>
          </p:cNvSpPr>
          <p:nvPr>
            <p:ph type="dt" sz="half" idx="14"/>
          </p:nvPr>
        </p:nvSpPr>
        <p:spPr/>
        <p:txBody>
          <a:bodyPr/>
          <a:lstStyle/>
          <a:p>
            <a:fld id="{C0036E63-7EE7-4982-8B87-1AF2F239207E}" type="datetime1">
              <a:rPr lang="en-US" smtClean="0"/>
              <a:t>8/23/2019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35</a:t>
            </a:fld>
            <a:endParaRPr lang="en-US"/>
          </a:p>
        </p:txBody>
      </p:sp>
      <p:pic>
        <p:nvPicPr>
          <p:cNvPr id="9" name="Picture 8">
            <a:extLst>
              <a:ext uri="{FF2B5EF4-FFF2-40B4-BE49-F238E27FC236}">
                <a16:creationId xmlns:a16="http://schemas.microsoft.com/office/drawing/2014/main" id="{2B318990-5BDE-46C6-B6CE-F09C904B6983}"/>
              </a:ext>
            </a:extLst>
          </p:cNvPr>
          <p:cNvPicPr/>
          <p:nvPr/>
        </p:nvPicPr>
        <p:blipFill>
          <a:blip r:embed="rId3">
            <a:extLst>
              <a:ext uri="{28A0092B-C50C-407E-A947-70E740481C1C}">
                <a14:useLocalDpi xmlns:a14="http://schemas.microsoft.com/office/drawing/2010/main" val="0"/>
              </a:ext>
            </a:extLst>
          </a:blip>
          <a:stretch>
            <a:fillRect/>
          </a:stretch>
        </p:blipFill>
        <p:spPr>
          <a:xfrm>
            <a:off x="1371654" y="2481580"/>
            <a:ext cx="6400691" cy="218501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72625084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Hiển thị và in các công thức</a:t>
            </a:r>
            <a:endParaRPr lang="en-US" dirty="0"/>
          </a:p>
        </p:txBody>
      </p:sp>
      <p:sp>
        <p:nvSpPr>
          <p:cNvPr id="3" name="Content Placeholder 2"/>
          <p:cNvSpPr>
            <a:spLocks noGrp="1"/>
          </p:cNvSpPr>
          <p:nvPr>
            <p:ph type="body" sz="quarter" idx="13"/>
          </p:nvPr>
        </p:nvSpPr>
        <p:spPr>
          <a:xfrm>
            <a:off x="457200" y="819150"/>
            <a:ext cx="8119241" cy="3847443"/>
          </a:xfrm>
        </p:spPr>
        <p:txBody>
          <a:bodyPr anchor="t"/>
          <a:lstStyle/>
          <a:p>
            <a:pPr algn="just"/>
            <a:r>
              <a:rPr lang="vi-VN" dirty="0"/>
              <a:t>Nếu muốn xem toàn bộ các công thức trong trang tính, </a:t>
            </a:r>
            <a:r>
              <a:rPr lang="en-US" dirty="0" err="1"/>
              <a:t>cần</a:t>
            </a:r>
            <a:r>
              <a:rPr lang="en-US" dirty="0"/>
              <a:t> </a:t>
            </a:r>
            <a:r>
              <a:rPr lang="vi-VN" dirty="0"/>
              <a:t>thực hiện thao tác sau</a:t>
            </a:r>
            <a:r>
              <a:rPr lang="en-US" dirty="0"/>
              <a:t>:</a:t>
            </a:r>
            <a:endParaRPr lang="vi-VN" dirty="0"/>
          </a:p>
          <a:p>
            <a:pPr lvl="1" algn="just"/>
            <a:r>
              <a:rPr lang="vi-VN" dirty="0"/>
              <a:t>Trên thẻ Formulas nhóm Formula Auditing </a:t>
            </a:r>
            <a:r>
              <a:rPr lang="en-US" dirty="0"/>
              <a:t>-&gt;</a:t>
            </a:r>
            <a:r>
              <a:rPr lang="vi-VN" dirty="0"/>
              <a:t> nhấp nút lệnh Show Formulas (phím tắt là Ctrl + ~).</a:t>
            </a:r>
          </a:p>
          <a:p>
            <a:pPr algn="just"/>
            <a:r>
              <a:rPr lang="vi-VN" dirty="0"/>
              <a:t>Tính năng này giúp kiểm tra tất cả công thức trong trang tính, đặc biệt khi cần kiểm tra lỗi công thức hoặc in toàn bộ công thức trong trang tính.</a:t>
            </a:r>
          </a:p>
        </p:txBody>
      </p:sp>
      <p:sp>
        <p:nvSpPr>
          <p:cNvPr id="4" name="Date Placeholder 3"/>
          <p:cNvSpPr>
            <a:spLocks noGrp="1"/>
          </p:cNvSpPr>
          <p:nvPr>
            <p:ph type="dt" sz="half" idx="14"/>
          </p:nvPr>
        </p:nvSpPr>
        <p:spPr/>
        <p:txBody>
          <a:bodyPr/>
          <a:lstStyle/>
          <a:p>
            <a:fld id="{C0036E63-7EE7-4982-8B87-1AF2F239207E}" type="datetime1">
              <a:rPr lang="en-US" smtClean="0"/>
              <a:t>8/23/2019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36</a:t>
            </a:fld>
            <a:endParaRPr lang="en-US"/>
          </a:p>
        </p:txBody>
      </p:sp>
    </p:spTree>
    <p:extLst>
      <p:ext uri="{BB962C8B-B14F-4D97-AF65-F5344CB8AC3E}">
        <p14:creationId xmlns:p14="http://schemas.microsoft.com/office/powerpoint/2010/main" val="69198048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Tổng</a:t>
            </a:r>
            <a:r>
              <a:rPr lang="en-US" sz="3000" dirty="0"/>
              <a:t> </a:t>
            </a:r>
            <a:r>
              <a:rPr lang="en-US" sz="3000" dirty="0" err="1"/>
              <a:t>kết</a:t>
            </a:r>
            <a:r>
              <a:rPr lang="en-US" sz="3000" dirty="0"/>
              <a:t> </a:t>
            </a:r>
            <a:r>
              <a:rPr lang="en-US" sz="3000" dirty="0" err="1"/>
              <a:t>bài</a:t>
            </a:r>
            <a:r>
              <a:rPr lang="en-US" sz="3000" dirty="0"/>
              <a:t> </a:t>
            </a:r>
            <a:r>
              <a:rPr lang="en-US" sz="3000" dirty="0" err="1"/>
              <a:t>học</a:t>
            </a:r>
            <a:endParaRPr lang="en-US" sz="3000" dirty="0"/>
          </a:p>
        </p:txBody>
      </p:sp>
      <p:sp>
        <p:nvSpPr>
          <p:cNvPr id="3" name="Content Placeholder 2"/>
          <p:cNvSpPr>
            <a:spLocks noGrp="1"/>
          </p:cNvSpPr>
          <p:nvPr>
            <p:ph type="body" sz="quarter" idx="13"/>
          </p:nvPr>
        </p:nvSpPr>
        <p:spPr>
          <a:xfrm>
            <a:off x="462708" y="935183"/>
            <a:ext cx="8224092" cy="3579668"/>
          </a:xfrm>
        </p:spPr>
        <p:txBody>
          <a:bodyPr>
            <a:normAutofit fontScale="92500" lnSpcReduction="20000"/>
          </a:bodyPr>
          <a:lstStyle/>
          <a:p>
            <a:pPr algn="just"/>
            <a:r>
              <a:rPr lang="vi-VN" dirty="0"/>
              <a:t>Bài học </a:t>
            </a:r>
            <a:r>
              <a:rPr lang="en-US" dirty="0"/>
              <a:t>3 </a:t>
            </a:r>
            <a:r>
              <a:rPr lang="vi-VN" dirty="0"/>
              <a:t>đã c</a:t>
            </a:r>
            <a:r>
              <a:rPr lang="en-US" dirty="0" err="1"/>
              <a:t>ung</a:t>
            </a:r>
            <a:r>
              <a:rPr lang="en-US" dirty="0"/>
              <a:t> </a:t>
            </a:r>
            <a:r>
              <a:rPr lang="en-US" dirty="0" err="1"/>
              <a:t>cấp</a:t>
            </a:r>
            <a:r>
              <a:rPr lang="en-US" dirty="0"/>
              <a:t> </a:t>
            </a:r>
            <a:r>
              <a:rPr lang="en-US" dirty="0" err="1"/>
              <a:t>các</a:t>
            </a:r>
            <a:r>
              <a:rPr lang="vi-VN" dirty="0"/>
              <a:t> kiến thức và kỹ năng về:</a:t>
            </a:r>
          </a:p>
          <a:p>
            <a:pPr lvl="1"/>
            <a:r>
              <a:rPr lang="vi-VN" dirty="0"/>
              <a:t>Khái niệm công thức và cách tạo các công thức đơn giản.</a:t>
            </a:r>
          </a:p>
          <a:p>
            <a:pPr lvl="1"/>
            <a:r>
              <a:rPr lang="vi-VN" dirty="0"/>
              <a:t>Sử dụng các phép toán và độ ưu tiên của các phép toán.</a:t>
            </a:r>
          </a:p>
          <a:p>
            <a:pPr lvl="1"/>
            <a:r>
              <a:rPr lang="vi-VN" dirty="0"/>
              <a:t>Tham chiếu đến các trang tính khác.</a:t>
            </a:r>
          </a:p>
          <a:p>
            <a:pPr lvl="1"/>
            <a:r>
              <a:rPr lang="vi-VN" dirty="0"/>
              <a:t>Sử dụng các hàm phổ biến.</a:t>
            </a:r>
          </a:p>
          <a:p>
            <a:pPr lvl="1"/>
            <a:r>
              <a:rPr lang="vi-VN" dirty="0"/>
              <a:t>Sử dụng hàm SUBTOTAL.</a:t>
            </a:r>
          </a:p>
          <a:p>
            <a:pPr lvl="1"/>
            <a:r>
              <a:rPr lang="vi-VN" dirty="0"/>
              <a:t>Sử dụng các hàm thống kê theo điều kiện.</a:t>
            </a:r>
          </a:p>
          <a:p>
            <a:pPr lvl="1"/>
            <a:r>
              <a:rPr lang="vi-VN" dirty="0"/>
              <a:t>Sử dụng các hàm văn bản.</a:t>
            </a:r>
          </a:p>
          <a:p>
            <a:pPr lvl="1"/>
            <a:r>
              <a:rPr lang="vi-VN" dirty="0"/>
              <a:t>Sử dụng các địa chỉ tham chiếu tương đối và tuyệt đối.</a:t>
            </a:r>
          </a:p>
          <a:p>
            <a:pPr lvl="1"/>
            <a:r>
              <a:rPr lang="vi-VN" dirty="0"/>
              <a:t>Cách thức kết hợp địa chỉ tham chiếu tương đối và tuyệt đối.</a:t>
            </a:r>
          </a:p>
          <a:p>
            <a:pPr lvl="1"/>
            <a:r>
              <a:rPr lang="vi-VN" dirty="0"/>
              <a:t>Hiển thị và in các công thức.</a:t>
            </a:r>
          </a:p>
        </p:txBody>
      </p:sp>
      <p:sp>
        <p:nvSpPr>
          <p:cNvPr id="4" name="Date Placeholder 3"/>
          <p:cNvSpPr>
            <a:spLocks noGrp="1"/>
          </p:cNvSpPr>
          <p:nvPr>
            <p:ph type="dt" sz="half" idx="14"/>
          </p:nvPr>
        </p:nvSpPr>
        <p:spPr/>
        <p:txBody>
          <a:bodyPr/>
          <a:lstStyle/>
          <a:p>
            <a:fld id="{4E5BC110-920A-4603-800B-55A60D4FBB7D}" type="datetime1">
              <a:rPr lang="en-US" smtClean="0"/>
              <a:t>8/23/2019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37</a:t>
            </a:fld>
            <a:endParaRPr lang="en-US"/>
          </a:p>
        </p:txBody>
      </p:sp>
    </p:spTree>
    <p:extLst>
      <p:ext uri="{BB962C8B-B14F-4D97-AF65-F5344CB8AC3E}">
        <p14:creationId xmlns:p14="http://schemas.microsoft.com/office/powerpoint/2010/main" val="153736554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62708" y="935183"/>
            <a:ext cx="8224092" cy="3579668"/>
          </a:xfrm>
        </p:spPr>
        <p:txBody>
          <a:bodyPr>
            <a:normAutofit/>
          </a:bodyPr>
          <a:lstStyle/>
          <a:p>
            <a:pPr marL="346075" indent="-346075" algn="just">
              <a:buFont typeface="+mj-lt"/>
              <a:buAutoNum type="arabicPeriod"/>
            </a:pPr>
            <a:r>
              <a:rPr lang="vi-VN" dirty="0"/>
              <a:t>Công thức nào sau đây cho biết: nếu giá trị trong ô B6 lớn hơn 500, thì hiển thị giá trị bằng B6 * 20; nếu không, hiển thị số không?</a:t>
            </a:r>
          </a:p>
          <a:p>
            <a:pPr marL="920750" lvl="2" indent="-457200" algn="just">
              <a:buFont typeface="+mj-lt"/>
              <a:buAutoNum type="alphaLcPeriod"/>
            </a:pPr>
            <a:r>
              <a:rPr lang="vi-VN" sz="2200" dirty="0"/>
              <a:t>= (B6&gt; 500, B6 * 20,0)</a:t>
            </a:r>
          </a:p>
          <a:p>
            <a:pPr marL="920750" lvl="2" indent="-457200" algn="just">
              <a:buFont typeface="+mj-lt"/>
              <a:buAutoNum type="alphaLcPeriod"/>
            </a:pPr>
            <a:r>
              <a:rPr lang="vi-VN" sz="2200" dirty="0"/>
              <a:t>= SUM (B6&gt; 500, B6 * 20,0)</a:t>
            </a:r>
          </a:p>
          <a:p>
            <a:pPr marL="920750" lvl="2" indent="-457200" algn="just">
              <a:buFont typeface="+mj-lt"/>
              <a:buAutoNum type="alphaLcPeriod"/>
            </a:pPr>
            <a:r>
              <a:rPr lang="vi-VN" sz="2200" dirty="0"/>
              <a:t>= MULT (B6&gt; 500, B6 * 20,0)</a:t>
            </a:r>
          </a:p>
          <a:p>
            <a:pPr marL="920750" lvl="2" indent="-457200" algn="just">
              <a:buFont typeface="+mj-lt"/>
              <a:buAutoNum type="alphaLcPeriod"/>
            </a:pPr>
            <a:r>
              <a:rPr lang="vi-VN" sz="2200" dirty="0"/>
              <a:t>= IF (B6&gt; 500, B6 * 20,0)</a:t>
            </a:r>
          </a:p>
          <a:p>
            <a:pPr algn="just"/>
            <a:endParaRPr lang="en-US" dirty="0"/>
          </a:p>
        </p:txBody>
      </p:sp>
      <p:sp>
        <p:nvSpPr>
          <p:cNvPr id="4" name="Date Placeholder 3"/>
          <p:cNvSpPr>
            <a:spLocks noGrp="1"/>
          </p:cNvSpPr>
          <p:nvPr>
            <p:ph type="dt" sz="half" idx="14"/>
          </p:nvPr>
        </p:nvSpPr>
        <p:spPr/>
        <p:txBody>
          <a:bodyPr/>
          <a:lstStyle/>
          <a:p>
            <a:fld id="{E571E630-7125-4CD3-B80E-779C6D2549B1}" type="datetime1">
              <a:rPr lang="en-US" smtClean="0"/>
              <a:t>8/23/2019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38</a:t>
            </a:fld>
            <a:endParaRPr lang="en-US"/>
          </a:p>
        </p:txBody>
      </p:sp>
    </p:spTree>
    <p:extLst>
      <p:ext uri="{BB962C8B-B14F-4D97-AF65-F5344CB8AC3E}">
        <p14:creationId xmlns:p14="http://schemas.microsoft.com/office/powerpoint/2010/main" val="15011088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3">
                                            <p:txEl>
                                              <p:pRg st="1" end="1"/>
                                            </p:txEl>
                                          </p:spTgt>
                                        </p:tgtEl>
                                        <p:attrNameLst>
                                          <p:attrName>ppt_w</p:attrName>
                                        </p:attrNameLst>
                                      </p:cBhvr>
                                      <p:tavLst>
                                        <p:tav tm="0">
                                          <p:val>
                                            <p:strVal val="ppt_w"/>
                                          </p:val>
                                        </p:tav>
                                        <p:tav tm="100000">
                                          <p:val>
                                            <p:fltVal val="0"/>
                                          </p:val>
                                        </p:tav>
                                      </p:tavLst>
                                    </p:anim>
                                    <p:anim calcmode="lin" valueType="num">
                                      <p:cBhvr>
                                        <p:cTn id="7" dur="1000"/>
                                        <p:tgtEl>
                                          <p:spTgt spid="3">
                                            <p:txEl>
                                              <p:pRg st="1" end="1"/>
                                            </p:txEl>
                                          </p:spTgt>
                                        </p:tgtEl>
                                        <p:attrNameLst>
                                          <p:attrName>ppt_h</p:attrName>
                                        </p:attrNameLst>
                                      </p:cBhvr>
                                      <p:tavLst>
                                        <p:tav tm="0">
                                          <p:val>
                                            <p:strVal val="ppt_h"/>
                                          </p:val>
                                        </p:tav>
                                        <p:tav tm="100000">
                                          <p:val>
                                            <p:fltVal val="0"/>
                                          </p:val>
                                        </p:tav>
                                      </p:tavLst>
                                    </p:anim>
                                    <p:anim calcmode="lin" valueType="num">
                                      <p:cBhvr>
                                        <p:cTn id="8" dur="1000"/>
                                        <p:tgtEl>
                                          <p:spTgt spid="3">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3">
                                            <p:txEl>
                                              <p:pRg st="1" end="1"/>
                                            </p:txEl>
                                          </p:spTgt>
                                        </p:tgtEl>
                                      </p:cBhvr>
                                    </p:animEffect>
                                    <p:set>
                                      <p:cBhvr>
                                        <p:cTn id="10" dur="1" fill="hold">
                                          <p:stCondLst>
                                            <p:cond delay="999"/>
                                          </p:stCondLst>
                                        </p:cTn>
                                        <p:tgtEl>
                                          <p:spTgt spid="3">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3">
                                            <p:txEl>
                                              <p:pRg st="2" end="2"/>
                                            </p:txEl>
                                          </p:spTgt>
                                        </p:tgtEl>
                                        <p:attrNameLst>
                                          <p:attrName>ppt_w</p:attrName>
                                        </p:attrNameLst>
                                      </p:cBhvr>
                                      <p:tavLst>
                                        <p:tav tm="0">
                                          <p:val>
                                            <p:strVal val="ppt_w"/>
                                          </p:val>
                                        </p:tav>
                                        <p:tav tm="100000">
                                          <p:val>
                                            <p:fltVal val="0"/>
                                          </p:val>
                                        </p:tav>
                                      </p:tavLst>
                                    </p:anim>
                                    <p:anim calcmode="lin" valueType="num">
                                      <p:cBhvr>
                                        <p:cTn id="13" dur="1000"/>
                                        <p:tgtEl>
                                          <p:spTgt spid="3">
                                            <p:txEl>
                                              <p:pRg st="2" end="2"/>
                                            </p:txEl>
                                          </p:spTgt>
                                        </p:tgtEl>
                                        <p:attrNameLst>
                                          <p:attrName>ppt_h</p:attrName>
                                        </p:attrNameLst>
                                      </p:cBhvr>
                                      <p:tavLst>
                                        <p:tav tm="0">
                                          <p:val>
                                            <p:strVal val="ppt_h"/>
                                          </p:val>
                                        </p:tav>
                                        <p:tav tm="100000">
                                          <p:val>
                                            <p:fltVal val="0"/>
                                          </p:val>
                                        </p:tav>
                                      </p:tavLst>
                                    </p:anim>
                                    <p:anim calcmode="lin" valueType="num">
                                      <p:cBhvr>
                                        <p:cTn id="14" dur="1000"/>
                                        <p:tgtEl>
                                          <p:spTgt spid="3">
                                            <p:txEl>
                                              <p:pRg st="2" end="2"/>
                                            </p:txEl>
                                          </p:spTgt>
                                        </p:tgtEl>
                                        <p:attrNameLst>
                                          <p:attrName>style.rotation</p:attrName>
                                        </p:attrNameLst>
                                      </p:cBhvr>
                                      <p:tavLst>
                                        <p:tav tm="0">
                                          <p:val>
                                            <p:fltVal val="0"/>
                                          </p:val>
                                        </p:tav>
                                        <p:tav tm="100000">
                                          <p:val>
                                            <p:fltVal val="90"/>
                                          </p:val>
                                        </p:tav>
                                      </p:tavLst>
                                    </p:anim>
                                    <p:animEffect transition="out" filter="fade">
                                      <p:cBhvr>
                                        <p:cTn id="15" dur="1000"/>
                                        <p:tgtEl>
                                          <p:spTgt spid="3">
                                            <p:txEl>
                                              <p:pRg st="2" end="2"/>
                                            </p:txEl>
                                          </p:spTgt>
                                        </p:tgtEl>
                                      </p:cBhvr>
                                    </p:animEffect>
                                    <p:set>
                                      <p:cBhvr>
                                        <p:cTn id="16" dur="1" fill="hold">
                                          <p:stCondLst>
                                            <p:cond delay="999"/>
                                          </p:stCondLst>
                                        </p:cTn>
                                        <p:tgtEl>
                                          <p:spTgt spid="3">
                                            <p:txEl>
                                              <p:pRg st="2" end="2"/>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3">
                                            <p:txEl>
                                              <p:pRg st="3" end="3"/>
                                            </p:txEl>
                                          </p:spTgt>
                                        </p:tgtEl>
                                        <p:attrNameLst>
                                          <p:attrName>ppt_w</p:attrName>
                                        </p:attrNameLst>
                                      </p:cBhvr>
                                      <p:tavLst>
                                        <p:tav tm="0">
                                          <p:val>
                                            <p:strVal val="ppt_w"/>
                                          </p:val>
                                        </p:tav>
                                        <p:tav tm="100000">
                                          <p:val>
                                            <p:fltVal val="0"/>
                                          </p:val>
                                        </p:tav>
                                      </p:tavLst>
                                    </p:anim>
                                    <p:anim calcmode="lin" valueType="num">
                                      <p:cBhvr>
                                        <p:cTn id="19" dur="1000"/>
                                        <p:tgtEl>
                                          <p:spTgt spid="3">
                                            <p:txEl>
                                              <p:pRg st="3" end="3"/>
                                            </p:txEl>
                                          </p:spTgt>
                                        </p:tgtEl>
                                        <p:attrNameLst>
                                          <p:attrName>ppt_h</p:attrName>
                                        </p:attrNameLst>
                                      </p:cBhvr>
                                      <p:tavLst>
                                        <p:tav tm="0">
                                          <p:val>
                                            <p:strVal val="ppt_h"/>
                                          </p:val>
                                        </p:tav>
                                        <p:tav tm="100000">
                                          <p:val>
                                            <p:fltVal val="0"/>
                                          </p:val>
                                        </p:tav>
                                      </p:tavLst>
                                    </p:anim>
                                    <p:anim calcmode="lin" valueType="num">
                                      <p:cBhvr>
                                        <p:cTn id="20" dur="1000"/>
                                        <p:tgtEl>
                                          <p:spTgt spid="3">
                                            <p:txEl>
                                              <p:pRg st="3" end="3"/>
                                            </p:txEl>
                                          </p:spTgt>
                                        </p:tgtEl>
                                        <p:attrNameLst>
                                          <p:attrName>style.rotation</p:attrName>
                                        </p:attrNameLst>
                                      </p:cBhvr>
                                      <p:tavLst>
                                        <p:tav tm="0">
                                          <p:val>
                                            <p:fltVal val="0"/>
                                          </p:val>
                                        </p:tav>
                                        <p:tav tm="100000">
                                          <p:val>
                                            <p:fltVal val="90"/>
                                          </p:val>
                                        </p:tav>
                                      </p:tavLst>
                                    </p:anim>
                                    <p:animEffect transition="out" filter="fade">
                                      <p:cBhvr>
                                        <p:cTn id="21" dur="1000"/>
                                        <p:tgtEl>
                                          <p:spTgt spid="3">
                                            <p:txEl>
                                              <p:pRg st="3" end="3"/>
                                            </p:txEl>
                                          </p:spTgt>
                                        </p:tgtEl>
                                      </p:cBhvr>
                                    </p:animEffect>
                                    <p:set>
                                      <p:cBhvr>
                                        <p:cTn id="22" dur="1" fill="hold">
                                          <p:stCondLst>
                                            <p:cond delay="9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62708" y="977462"/>
            <a:ext cx="8224092" cy="3789802"/>
          </a:xfrm>
        </p:spPr>
        <p:txBody>
          <a:bodyPr>
            <a:normAutofit fontScale="77500" lnSpcReduction="20000"/>
          </a:bodyPr>
          <a:lstStyle/>
          <a:p>
            <a:pPr marL="346075" indent="-346075" algn="just">
              <a:lnSpc>
                <a:spcPct val="120000"/>
              </a:lnSpc>
              <a:buFont typeface="+mj-lt"/>
              <a:buAutoNum type="arabicPeriod" startAt="2"/>
            </a:pPr>
            <a:r>
              <a:rPr lang="vi-VN" sz="2800" dirty="0"/>
              <a:t>Trước khi gửi một bảng tính đầy đủ các công thức kế toán cho sếp của mình, Ken muốn đảm bảo rằng anh ta đã nhập chính xác tất cả các công thức. Cách dễ nhất để thực hiện kiểm tra này là gì?</a:t>
            </a:r>
            <a:endParaRPr lang="en-US" sz="2800" dirty="0"/>
          </a:p>
          <a:p>
            <a:pPr marL="977900" lvl="2" indent="-514350" algn="just">
              <a:lnSpc>
                <a:spcPct val="120000"/>
              </a:lnSpc>
              <a:buFont typeface="+mj-lt"/>
              <a:buAutoNum type="alphaLcPeriod"/>
            </a:pPr>
            <a:r>
              <a:rPr lang="vi-VN" sz="2400" dirty="0"/>
              <a:t>Đặt các tùy chọn cho bảng tính để hiển thị công thức trong mỗi ô thay vì kết quả được tính toán.</a:t>
            </a:r>
          </a:p>
          <a:p>
            <a:pPr marL="977900" lvl="2" indent="-514350" algn="just">
              <a:lnSpc>
                <a:spcPct val="120000"/>
              </a:lnSpc>
              <a:buFont typeface="+mj-lt"/>
              <a:buAutoNum type="alphaLcPeriod"/>
            </a:pPr>
            <a:r>
              <a:rPr lang="vi-VN" sz="2400" dirty="0"/>
              <a:t>Nhấp vào từng công thức trong bảng tính liên tiếp và đọc đầu vào công thức trong thanh công thức.</a:t>
            </a:r>
          </a:p>
          <a:p>
            <a:pPr marL="977900" lvl="2" indent="-514350" algn="just">
              <a:lnSpc>
                <a:spcPct val="120000"/>
              </a:lnSpc>
              <a:buFont typeface="+mj-lt"/>
              <a:buAutoNum type="alphaLcPeriod"/>
            </a:pPr>
            <a:r>
              <a:rPr lang="vi-VN" sz="2400" dirty="0"/>
              <a:t>In bảng tính, sau đó thực hiện từng thao tác toán học trong bảng tính trên máy tính và so sánh các câu trả lời.</a:t>
            </a:r>
          </a:p>
          <a:p>
            <a:pPr marL="977900" lvl="2" indent="-514350" algn="just">
              <a:lnSpc>
                <a:spcPct val="120000"/>
              </a:lnSpc>
              <a:buFont typeface="+mj-lt"/>
              <a:buAutoNum type="alphaLcPeriod"/>
            </a:pPr>
            <a:r>
              <a:rPr lang="vi-VN" sz="2400" dirty="0"/>
              <a:t>Đặt các tùy chọn cho bảng tính để kiểm tra từng công thức khi nó được nhập.</a:t>
            </a:r>
          </a:p>
        </p:txBody>
      </p:sp>
      <p:sp>
        <p:nvSpPr>
          <p:cNvPr id="4" name="Date Placeholder 3"/>
          <p:cNvSpPr>
            <a:spLocks noGrp="1"/>
          </p:cNvSpPr>
          <p:nvPr>
            <p:ph type="dt" sz="half" idx="14"/>
          </p:nvPr>
        </p:nvSpPr>
        <p:spPr/>
        <p:txBody>
          <a:bodyPr/>
          <a:lstStyle/>
          <a:p>
            <a:fld id="{63ECE153-1740-425A-A542-1A45C8EC9BD1}" type="datetime1">
              <a:rPr lang="en-US" smtClean="0"/>
              <a:t>8/23/2019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39</a:t>
            </a:fld>
            <a:endParaRPr lang="en-US"/>
          </a:p>
        </p:txBody>
      </p:sp>
    </p:spTree>
    <p:extLst>
      <p:ext uri="{BB962C8B-B14F-4D97-AF65-F5344CB8AC3E}">
        <p14:creationId xmlns:p14="http://schemas.microsoft.com/office/powerpoint/2010/main" val="39463183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3">
                                            <p:txEl>
                                              <p:pRg st="2" end="2"/>
                                            </p:txEl>
                                          </p:spTgt>
                                        </p:tgtEl>
                                        <p:attrNameLst>
                                          <p:attrName>ppt_w</p:attrName>
                                        </p:attrNameLst>
                                      </p:cBhvr>
                                      <p:tavLst>
                                        <p:tav tm="0">
                                          <p:val>
                                            <p:strVal val="ppt_w"/>
                                          </p:val>
                                        </p:tav>
                                        <p:tav tm="100000">
                                          <p:val>
                                            <p:fltVal val="0"/>
                                          </p:val>
                                        </p:tav>
                                      </p:tavLst>
                                    </p:anim>
                                    <p:anim calcmode="lin" valueType="num">
                                      <p:cBhvr>
                                        <p:cTn id="7" dur="1000"/>
                                        <p:tgtEl>
                                          <p:spTgt spid="3">
                                            <p:txEl>
                                              <p:pRg st="2" end="2"/>
                                            </p:txEl>
                                          </p:spTgt>
                                        </p:tgtEl>
                                        <p:attrNameLst>
                                          <p:attrName>ppt_h</p:attrName>
                                        </p:attrNameLst>
                                      </p:cBhvr>
                                      <p:tavLst>
                                        <p:tav tm="0">
                                          <p:val>
                                            <p:strVal val="ppt_h"/>
                                          </p:val>
                                        </p:tav>
                                        <p:tav tm="100000">
                                          <p:val>
                                            <p:fltVal val="0"/>
                                          </p:val>
                                        </p:tav>
                                      </p:tavLst>
                                    </p:anim>
                                    <p:anim calcmode="lin" valueType="num">
                                      <p:cBhvr>
                                        <p:cTn id="8" dur="1000"/>
                                        <p:tgtEl>
                                          <p:spTgt spid="3">
                                            <p:txEl>
                                              <p:pRg st="2" end="2"/>
                                            </p:txEl>
                                          </p:spTgt>
                                        </p:tgtEl>
                                        <p:attrNameLst>
                                          <p:attrName>style.rotation</p:attrName>
                                        </p:attrNameLst>
                                      </p:cBhvr>
                                      <p:tavLst>
                                        <p:tav tm="0">
                                          <p:val>
                                            <p:fltVal val="0"/>
                                          </p:val>
                                        </p:tav>
                                        <p:tav tm="100000">
                                          <p:val>
                                            <p:fltVal val="90"/>
                                          </p:val>
                                        </p:tav>
                                      </p:tavLst>
                                    </p:anim>
                                    <p:animEffect transition="out" filter="fade">
                                      <p:cBhvr>
                                        <p:cTn id="9" dur="1000"/>
                                        <p:tgtEl>
                                          <p:spTgt spid="3">
                                            <p:txEl>
                                              <p:pRg st="2" end="2"/>
                                            </p:txEl>
                                          </p:spTgt>
                                        </p:tgtEl>
                                      </p:cBhvr>
                                    </p:animEffect>
                                    <p:set>
                                      <p:cBhvr>
                                        <p:cTn id="10" dur="1" fill="hold">
                                          <p:stCondLst>
                                            <p:cond delay="999"/>
                                          </p:stCondLst>
                                        </p:cTn>
                                        <p:tgtEl>
                                          <p:spTgt spid="3">
                                            <p:txEl>
                                              <p:pRg st="2" end="2"/>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3">
                                            <p:txEl>
                                              <p:pRg st="3" end="3"/>
                                            </p:txEl>
                                          </p:spTgt>
                                        </p:tgtEl>
                                        <p:attrNameLst>
                                          <p:attrName>ppt_w</p:attrName>
                                        </p:attrNameLst>
                                      </p:cBhvr>
                                      <p:tavLst>
                                        <p:tav tm="0">
                                          <p:val>
                                            <p:strVal val="ppt_w"/>
                                          </p:val>
                                        </p:tav>
                                        <p:tav tm="100000">
                                          <p:val>
                                            <p:fltVal val="0"/>
                                          </p:val>
                                        </p:tav>
                                      </p:tavLst>
                                    </p:anim>
                                    <p:anim calcmode="lin" valueType="num">
                                      <p:cBhvr>
                                        <p:cTn id="13" dur="1000"/>
                                        <p:tgtEl>
                                          <p:spTgt spid="3">
                                            <p:txEl>
                                              <p:pRg st="3" end="3"/>
                                            </p:txEl>
                                          </p:spTgt>
                                        </p:tgtEl>
                                        <p:attrNameLst>
                                          <p:attrName>ppt_h</p:attrName>
                                        </p:attrNameLst>
                                      </p:cBhvr>
                                      <p:tavLst>
                                        <p:tav tm="0">
                                          <p:val>
                                            <p:strVal val="ppt_h"/>
                                          </p:val>
                                        </p:tav>
                                        <p:tav tm="100000">
                                          <p:val>
                                            <p:fltVal val="0"/>
                                          </p:val>
                                        </p:tav>
                                      </p:tavLst>
                                    </p:anim>
                                    <p:anim calcmode="lin" valueType="num">
                                      <p:cBhvr>
                                        <p:cTn id="14" dur="1000"/>
                                        <p:tgtEl>
                                          <p:spTgt spid="3">
                                            <p:txEl>
                                              <p:pRg st="3" end="3"/>
                                            </p:txEl>
                                          </p:spTgt>
                                        </p:tgtEl>
                                        <p:attrNameLst>
                                          <p:attrName>style.rotation</p:attrName>
                                        </p:attrNameLst>
                                      </p:cBhvr>
                                      <p:tavLst>
                                        <p:tav tm="0">
                                          <p:val>
                                            <p:fltVal val="0"/>
                                          </p:val>
                                        </p:tav>
                                        <p:tav tm="100000">
                                          <p:val>
                                            <p:fltVal val="90"/>
                                          </p:val>
                                        </p:tav>
                                      </p:tavLst>
                                    </p:anim>
                                    <p:animEffect transition="out" filter="fade">
                                      <p:cBhvr>
                                        <p:cTn id="15" dur="1000"/>
                                        <p:tgtEl>
                                          <p:spTgt spid="3">
                                            <p:txEl>
                                              <p:pRg st="3" end="3"/>
                                            </p:txEl>
                                          </p:spTgt>
                                        </p:tgtEl>
                                      </p:cBhvr>
                                    </p:animEffect>
                                    <p:set>
                                      <p:cBhvr>
                                        <p:cTn id="16" dur="1" fill="hold">
                                          <p:stCondLst>
                                            <p:cond delay="999"/>
                                          </p:stCondLst>
                                        </p:cTn>
                                        <p:tgtEl>
                                          <p:spTgt spid="3">
                                            <p:txEl>
                                              <p:pRg st="3" end="3"/>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3">
                                            <p:txEl>
                                              <p:pRg st="4" end="4"/>
                                            </p:txEl>
                                          </p:spTgt>
                                        </p:tgtEl>
                                        <p:attrNameLst>
                                          <p:attrName>ppt_w</p:attrName>
                                        </p:attrNameLst>
                                      </p:cBhvr>
                                      <p:tavLst>
                                        <p:tav tm="0">
                                          <p:val>
                                            <p:strVal val="ppt_w"/>
                                          </p:val>
                                        </p:tav>
                                        <p:tav tm="100000">
                                          <p:val>
                                            <p:fltVal val="0"/>
                                          </p:val>
                                        </p:tav>
                                      </p:tavLst>
                                    </p:anim>
                                    <p:anim calcmode="lin" valueType="num">
                                      <p:cBhvr>
                                        <p:cTn id="19" dur="1000"/>
                                        <p:tgtEl>
                                          <p:spTgt spid="3">
                                            <p:txEl>
                                              <p:pRg st="4" end="4"/>
                                            </p:txEl>
                                          </p:spTgt>
                                        </p:tgtEl>
                                        <p:attrNameLst>
                                          <p:attrName>ppt_h</p:attrName>
                                        </p:attrNameLst>
                                      </p:cBhvr>
                                      <p:tavLst>
                                        <p:tav tm="0">
                                          <p:val>
                                            <p:strVal val="ppt_h"/>
                                          </p:val>
                                        </p:tav>
                                        <p:tav tm="100000">
                                          <p:val>
                                            <p:fltVal val="0"/>
                                          </p:val>
                                        </p:tav>
                                      </p:tavLst>
                                    </p:anim>
                                    <p:anim calcmode="lin" valueType="num">
                                      <p:cBhvr>
                                        <p:cTn id="20" dur="1000"/>
                                        <p:tgtEl>
                                          <p:spTgt spid="3">
                                            <p:txEl>
                                              <p:pRg st="4" end="4"/>
                                            </p:txEl>
                                          </p:spTgt>
                                        </p:tgtEl>
                                        <p:attrNameLst>
                                          <p:attrName>style.rotation</p:attrName>
                                        </p:attrNameLst>
                                      </p:cBhvr>
                                      <p:tavLst>
                                        <p:tav tm="0">
                                          <p:val>
                                            <p:fltVal val="0"/>
                                          </p:val>
                                        </p:tav>
                                        <p:tav tm="100000">
                                          <p:val>
                                            <p:fltVal val="90"/>
                                          </p:val>
                                        </p:tav>
                                      </p:tavLst>
                                    </p:anim>
                                    <p:animEffect transition="out" filter="fade">
                                      <p:cBhvr>
                                        <p:cTn id="21" dur="1000"/>
                                        <p:tgtEl>
                                          <p:spTgt spid="3">
                                            <p:txEl>
                                              <p:pRg st="4" end="4"/>
                                            </p:txEl>
                                          </p:spTgt>
                                        </p:tgtEl>
                                      </p:cBhvr>
                                    </p:animEffect>
                                    <p:set>
                                      <p:cBhvr>
                                        <p:cTn id="22" dur="1" fill="hold">
                                          <p:stCondLst>
                                            <p:cond delay="9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Sử</a:t>
            </a:r>
            <a:r>
              <a:rPr lang="en-US" dirty="0"/>
              <a:t> </a:t>
            </a:r>
            <a:r>
              <a:rPr lang="en-US" dirty="0" err="1"/>
              <a:t>dụng</a:t>
            </a:r>
            <a:r>
              <a:rPr lang="en-US" dirty="0"/>
              <a:t> </a:t>
            </a:r>
            <a:r>
              <a:rPr lang="en-US" dirty="0" err="1"/>
              <a:t>công</a:t>
            </a:r>
            <a:r>
              <a:rPr lang="en-US" dirty="0"/>
              <a:t> </a:t>
            </a:r>
            <a:r>
              <a:rPr lang="en-US" dirty="0" err="1"/>
              <a:t>thức</a:t>
            </a:r>
            <a:endParaRPr lang="en-US" dirty="0"/>
          </a:p>
        </p:txBody>
      </p:sp>
      <p:sp>
        <p:nvSpPr>
          <p:cNvPr id="3" name="Content Placeholder 2"/>
          <p:cNvSpPr>
            <a:spLocks noGrp="1"/>
          </p:cNvSpPr>
          <p:nvPr>
            <p:ph type="body" sz="quarter" idx="13"/>
          </p:nvPr>
        </p:nvSpPr>
        <p:spPr>
          <a:xfrm>
            <a:off x="457200" y="925417"/>
            <a:ext cx="8229600" cy="3627533"/>
          </a:xfrm>
        </p:spPr>
        <p:txBody>
          <a:bodyPr anchor="ctr"/>
          <a:lstStyle/>
          <a:p>
            <a:pPr algn="just"/>
            <a:r>
              <a:rPr lang="vi-VN" dirty="0"/>
              <a:t>Công thức là một kiểu dữ liệu đặc biệt trong Excel, có ý nghĩa tương tự một biểu thức toán học. </a:t>
            </a:r>
            <a:endParaRPr lang="en-US" dirty="0"/>
          </a:p>
          <a:p>
            <a:pPr algn="just"/>
            <a:r>
              <a:rPr lang="vi-VN" dirty="0"/>
              <a:t>Một công thức bắt đầu bởi dấu “=”, có thể có nhiều thành phần là các số hạng, phép toán, địa chỉ ô/vùng, và các hàm thư viện của Excel. </a:t>
            </a:r>
            <a:endParaRPr lang="en-US" dirty="0"/>
          </a:p>
          <a:p>
            <a:pPr algn="just"/>
            <a:r>
              <a:rPr lang="vi-VN" dirty="0"/>
              <a:t>Các thành phần của công thức phải được kết hợp theo cách thức của Excel, nếu không đúng sẽ phát sinh lỗi.</a:t>
            </a:r>
            <a:endParaRPr lang="en-US" dirty="0"/>
          </a:p>
        </p:txBody>
      </p:sp>
      <p:sp>
        <p:nvSpPr>
          <p:cNvPr id="4" name="Date Placeholder 3"/>
          <p:cNvSpPr>
            <a:spLocks noGrp="1"/>
          </p:cNvSpPr>
          <p:nvPr>
            <p:ph type="dt" sz="half" idx="14"/>
          </p:nvPr>
        </p:nvSpPr>
        <p:spPr/>
        <p:txBody>
          <a:bodyPr/>
          <a:lstStyle/>
          <a:p>
            <a:fld id="{C0036E63-7EE7-4982-8B87-1AF2F239207E}" type="datetime1">
              <a:rPr lang="en-US" smtClean="0"/>
              <a:t>8/23/2019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4</a:t>
            </a:fld>
            <a:endParaRPr lang="en-US"/>
          </a:p>
        </p:txBody>
      </p:sp>
    </p:spTree>
    <p:extLst>
      <p:ext uri="{BB962C8B-B14F-4D97-AF65-F5344CB8AC3E}">
        <p14:creationId xmlns:p14="http://schemas.microsoft.com/office/powerpoint/2010/main" val="268428000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62708" y="935183"/>
            <a:ext cx="8224092" cy="3579668"/>
          </a:xfrm>
        </p:spPr>
        <p:txBody>
          <a:bodyPr>
            <a:normAutofit/>
          </a:bodyPr>
          <a:lstStyle/>
          <a:p>
            <a:pPr marL="457200" lvl="0" indent="-457200" algn="just">
              <a:lnSpc>
                <a:spcPct val="120000"/>
              </a:lnSpc>
              <a:buFont typeface="+mj-lt"/>
              <a:buAutoNum type="arabicPeriod" startAt="3"/>
            </a:pPr>
            <a:r>
              <a:rPr lang="vi-VN" dirty="0"/>
              <a:t>Các chức năng LEFT và MID hoàn toàn có thể hoán đổi cho nhau. Nói cách khác, bạn luôn có thể sử dụng chức năng LEFT thay vì MID, cũng như sử dụng MID thay vì LEFT?</a:t>
            </a:r>
          </a:p>
          <a:p>
            <a:pPr marL="977900" lvl="2" indent="-514350" algn="just">
              <a:lnSpc>
                <a:spcPct val="120000"/>
              </a:lnSpc>
              <a:buFont typeface="+mj-lt"/>
              <a:buAutoNum type="alphaLcPeriod"/>
            </a:pPr>
            <a:r>
              <a:rPr lang="vi-VN" sz="2400" dirty="0"/>
              <a:t>Đúng</a:t>
            </a:r>
          </a:p>
          <a:p>
            <a:pPr marL="977900" lvl="2" indent="-514350" algn="just">
              <a:lnSpc>
                <a:spcPct val="120000"/>
              </a:lnSpc>
              <a:buFont typeface="+mj-lt"/>
              <a:buAutoNum type="alphaLcPeriod"/>
            </a:pPr>
            <a:r>
              <a:rPr lang="vi-VN" sz="2400" dirty="0"/>
              <a:t>Sai</a:t>
            </a:r>
          </a:p>
        </p:txBody>
      </p:sp>
      <p:sp>
        <p:nvSpPr>
          <p:cNvPr id="4" name="Date Placeholder 3"/>
          <p:cNvSpPr>
            <a:spLocks noGrp="1"/>
          </p:cNvSpPr>
          <p:nvPr>
            <p:ph type="dt" sz="half" idx="14"/>
          </p:nvPr>
        </p:nvSpPr>
        <p:spPr/>
        <p:txBody>
          <a:bodyPr/>
          <a:lstStyle/>
          <a:p>
            <a:fld id="{6554D257-272C-44F8-8936-42B882317526}" type="datetime1">
              <a:rPr lang="en-US" smtClean="0"/>
              <a:t>8/23/2019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40</a:t>
            </a:fld>
            <a:endParaRPr lang="en-US"/>
          </a:p>
        </p:txBody>
      </p:sp>
    </p:spTree>
    <p:extLst>
      <p:ext uri="{BB962C8B-B14F-4D97-AF65-F5344CB8AC3E}">
        <p14:creationId xmlns:p14="http://schemas.microsoft.com/office/powerpoint/2010/main" val="25794303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3">
                                            <p:txEl>
                                              <p:pRg st="1" end="1"/>
                                            </p:txEl>
                                          </p:spTgt>
                                        </p:tgtEl>
                                        <p:attrNameLst>
                                          <p:attrName>ppt_w</p:attrName>
                                        </p:attrNameLst>
                                      </p:cBhvr>
                                      <p:tavLst>
                                        <p:tav tm="0">
                                          <p:val>
                                            <p:strVal val="ppt_w"/>
                                          </p:val>
                                        </p:tav>
                                        <p:tav tm="100000">
                                          <p:val>
                                            <p:fltVal val="0"/>
                                          </p:val>
                                        </p:tav>
                                      </p:tavLst>
                                    </p:anim>
                                    <p:anim calcmode="lin" valueType="num">
                                      <p:cBhvr>
                                        <p:cTn id="7" dur="1000"/>
                                        <p:tgtEl>
                                          <p:spTgt spid="3">
                                            <p:txEl>
                                              <p:pRg st="1" end="1"/>
                                            </p:txEl>
                                          </p:spTgt>
                                        </p:tgtEl>
                                        <p:attrNameLst>
                                          <p:attrName>ppt_h</p:attrName>
                                        </p:attrNameLst>
                                      </p:cBhvr>
                                      <p:tavLst>
                                        <p:tav tm="0">
                                          <p:val>
                                            <p:strVal val="ppt_h"/>
                                          </p:val>
                                        </p:tav>
                                        <p:tav tm="100000">
                                          <p:val>
                                            <p:fltVal val="0"/>
                                          </p:val>
                                        </p:tav>
                                      </p:tavLst>
                                    </p:anim>
                                    <p:anim calcmode="lin" valueType="num">
                                      <p:cBhvr>
                                        <p:cTn id="8" dur="1000"/>
                                        <p:tgtEl>
                                          <p:spTgt spid="3">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3">
                                            <p:txEl>
                                              <p:pRg st="1" end="1"/>
                                            </p:txEl>
                                          </p:spTgt>
                                        </p:tgtEl>
                                      </p:cBhvr>
                                    </p:animEffect>
                                    <p:set>
                                      <p:cBhvr>
                                        <p:cTn id="10" dur="1" fill="hold">
                                          <p:stCondLst>
                                            <p:cond delay="999"/>
                                          </p:stCondLst>
                                        </p:cTn>
                                        <p:tgtEl>
                                          <p:spTgt spid="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62708" y="935183"/>
            <a:ext cx="8224092" cy="3579668"/>
          </a:xfrm>
        </p:spPr>
        <p:txBody>
          <a:bodyPr>
            <a:normAutofit/>
          </a:bodyPr>
          <a:lstStyle/>
          <a:p>
            <a:pPr marL="457200" lvl="0" indent="-457200">
              <a:buFont typeface="+mj-lt"/>
              <a:buAutoNum type="arabicPeriod" startAt="4"/>
            </a:pPr>
            <a:r>
              <a:rPr lang="vi-VN" dirty="0"/>
              <a:t>Loại địa chỉ ô nào sẽ được điều chỉnh ở vị trí mới dựa trên vị trí tương đối của ô nhập công thức ban đầu?</a:t>
            </a:r>
          </a:p>
          <a:p>
            <a:pPr marL="920750" lvl="2" indent="-457200">
              <a:buFont typeface="+mj-lt"/>
              <a:buAutoNum type="alphaLcPeriod"/>
            </a:pPr>
            <a:r>
              <a:rPr lang="vi-VN" sz="2200" dirty="0"/>
              <a:t>Một địa chỉ ô tương đối</a:t>
            </a:r>
            <a:endParaRPr lang="en-US" sz="2200" dirty="0"/>
          </a:p>
          <a:p>
            <a:pPr marL="920750" lvl="2" indent="-457200">
              <a:buFont typeface="+mj-lt"/>
              <a:buAutoNum type="alphaLcPeriod"/>
            </a:pPr>
            <a:r>
              <a:rPr lang="vi-VN" sz="2200" dirty="0"/>
              <a:t>Một địa chỉ ô tuyệt đối.</a:t>
            </a:r>
          </a:p>
          <a:p>
            <a:pPr marL="920750" lvl="2" indent="-457200">
              <a:buFont typeface="+mj-lt"/>
              <a:buAutoNum type="alphaLcPeriod"/>
            </a:pPr>
            <a:r>
              <a:rPr lang="vi-VN" sz="2200" dirty="0"/>
              <a:t>Một địa chỉ ô cố định.</a:t>
            </a:r>
          </a:p>
          <a:p>
            <a:pPr marL="920750" lvl="2" indent="-457200">
              <a:buFont typeface="+mj-lt"/>
              <a:buAutoNum type="alphaLcPeriod"/>
            </a:pPr>
            <a:r>
              <a:rPr lang="vi-VN" sz="2200" dirty="0"/>
              <a:t>Một địa chỉ ô quay vòng</a:t>
            </a:r>
          </a:p>
        </p:txBody>
      </p:sp>
      <p:sp>
        <p:nvSpPr>
          <p:cNvPr id="4" name="Date Placeholder 3"/>
          <p:cNvSpPr>
            <a:spLocks noGrp="1"/>
          </p:cNvSpPr>
          <p:nvPr>
            <p:ph type="dt" sz="half" idx="14"/>
          </p:nvPr>
        </p:nvSpPr>
        <p:spPr/>
        <p:txBody>
          <a:bodyPr/>
          <a:lstStyle/>
          <a:p>
            <a:fld id="{11F12171-D6CE-40A8-A919-0C04DA97C541}" type="datetime1">
              <a:rPr lang="en-US" smtClean="0"/>
              <a:t>8/23/2019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41</a:t>
            </a:fld>
            <a:endParaRPr lang="en-US"/>
          </a:p>
        </p:txBody>
      </p:sp>
    </p:spTree>
    <p:extLst>
      <p:ext uri="{BB962C8B-B14F-4D97-AF65-F5344CB8AC3E}">
        <p14:creationId xmlns:p14="http://schemas.microsoft.com/office/powerpoint/2010/main" val="37354143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3">
                                            <p:txEl>
                                              <p:pRg st="2" end="2"/>
                                            </p:txEl>
                                          </p:spTgt>
                                        </p:tgtEl>
                                        <p:attrNameLst>
                                          <p:attrName>ppt_w</p:attrName>
                                        </p:attrNameLst>
                                      </p:cBhvr>
                                      <p:tavLst>
                                        <p:tav tm="0">
                                          <p:val>
                                            <p:strVal val="ppt_w"/>
                                          </p:val>
                                        </p:tav>
                                        <p:tav tm="100000">
                                          <p:val>
                                            <p:fltVal val="0"/>
                                          </p:val>
                                        </p:tav>
                                      </p:tavLst>
                                    </p:anim>
                                    <p:anim calcmode="lin" valueType="num">
                                      <p:cBhvr>
                                        <p:cTn id="7" dur="1000"/>
                                        <p:tgtEl>
                                          <p:spTgt spid="3">
                                            <p:txEl>
                                              <p:pRg st="2" end="2"/>
                                            </p:txEl>
                                          </p:spTgt>
                                        </p:tgtEl>
                                        <p:attrNameLst>
                                          <p:attrName>ppt_h</p:attrName>
                                        </p:attrNameLst>
                                      </p:cBhvr>
                                      <p:tavLst>
                                        <p:tav tm="0">
                                          <p:val>
                                            <p:strVal val="ppt_h"/>
                                          </p:val>
                                        </p:tav>
                                        <p:tav tm="100000">
                                          <p:val>
                                            <p:fltVal val="0"/>
                                          </p:val>
                                        </p:tav>
                                      </p:tavLst>
                                    </p:anim>
                                    <p:anim calcmode="lin" valueType="num">
                                      <p:cBhvr>
                                        <p:cTn id="8" dur="1000"/>
                                        <p:tgtEl>
                                          <p:spTgt spid="3">
                                            <p:txEl>
                                              <p:pRg st="2" end="2"/>
                                            </p:txEl>
                                          </p:spTgt>
                                        </p:tgtEl>
                                        <p:attrNameLst>
                                          <p:attrName>style.rotation</p:attrName>
                                        </p:attrNameLst>
                                      </p:cBhvr>
                                      <p:tavLst>
                                        <p:tav tm="0">
                                          <p:val>
                                            <p:fltVal val="0"/>
                                          </p:val>
                                        </p:tav>
                                        <p:tav tm="100000">
                                          <p:val>
                                            <p:fltVal val="90"/>
                                          </p:val>
                                        </p:tav>
                                      </p:tavLst>
                                    </p:anim>
                                    <p:animEffect transition="out" filter="fade">
                                      <p:cBhvr>
                                        <p:cTn id="9" dur="1000"/>
                                        <p:tgtEl>
                                          <p:spTgt spid="3">
                                            <p:txEl>
                                              <p:pRg st="2" end="2"/>
                                            </p:txEl>
                                          </p:spTgt>
                                        </p:tgtEl>
                                      </p:cBhvr>
                                    </p:animEffect>
                                    <p:set>
                                      <p:cBhvr>
                                        <p:cTn id="10" dur="1" fill="hold">
                                          <p:stCondLst>
                                            <p:cond delay="999"/>
                                          </p:stCondLst>
                                        </p:cTn>
                                        <p:tgtEl>
                                          <p:spTgt spid="3">
                                            <p:txEl>
                                              <p:pRg st="2" end="2"/>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3">
                                            <p:txEl>
                                              <p:pRg st="3" end="3"/>
                                            </p:txEl>
                                          </p:spTgt>
                                        </p:tgtEl>
                                        <p:attrNameLst>
                                          <p:attrName>ppt_w</p:attrName>
                                        </p:attrNameLst>
                                      </p:cBhvr>
                                      <p:tavLst>
                                        <p:tav tm="0">
                                          <p:val>
                                            <p:strVal val="ppt_w"/>
                                          </p:val>
                                        </p:tav>
                                        <p:tav tm="100000">
                                          <p:val>
                                            <p:fltVal val="0"/>
                                          </p:val>
                                        </p:tav>
                                      </p:tavLst>
                                    </p:anim>
                                    <p:anim calcmode="lin" valueType="num">
                                      <p:cBhvr>
                                        <p:cTn id="13" dur="1000"/>
                                        <p:tgtEl>
                                          <p:spTgt spid="3">
                                            <p:txEl>
                                              <p:pRg st="3" end="3"/>
                                            </p:txEl>
                                          </p:spTgt>
                                        </p:tgtEl>
                                        <p:attrNameLst>
                                          <p:attrName>ppt_h</p:attrName>
                                        </p:attrNameLst>
                                      </p:cBhvr>
                                      <p:tavLst>
                                        <p:tav tm="0">
                                          <p:val>
                                            <p:strVal val="ppt_h"/>
                                          </p:val>
                                        </p:tav>
                                        <p:tav tm="100000">
                                          <p:val>
                                            <p:fltVal val="0"/>
                                          </p:val>
                                        </p:tav>
                                      </p:tavLst>
                                    </p:anim>
                                    <p:anim calcmode="lin" valueType="num">
                                      <p:cBhvr>
                                        <p:cTn id="14" dur="1000"/>
                                        <p:tgtEl>
                                          <p:spTgt spid="3">
                                            <p:txEl>
                                              <p:pRg st="3" end="3"/>
                                            </p:txEl>
                                          </p:spTgt>
                                        </p:tgtEl>
                                        <p:attrNameLst>
                                          <p:attrName>style.rotation</p:attrName>
                                        </p:attrNameLst>
                                      </p:cBhvr>
                                      <p:tavLst>
                                        <p:tav tm="0">
                                          <p:val>
                                            <p:fltVal val="0"/>
                                          </p:val>
                                        </p:tav>
                                        <p:tav tm="100000">
                                          <p:val>
                                            <p:fltVal val="90"/>
                                          </p:val>
                                        </p:tav>
                                      </p:tavLst>
                                    </p:anim>
                                    <p:animEffect transition="out" filter="fade">
                                      <p:cBhvr>
                                        <p:cTn id="15" dur="1000"/>
                                        <p:tgtEl>
                                          <p:spTgt spid="3">
                                            <p:txEl>
                                              <p:pRg st="3" end="3"/>
                                            </p:txEl>
                                          </p:spTgt>
                                        </p:tgtEl>
                                      </p:cBhvr>
                                    </p:animEffect>
                                    <p:set>
                                      <p:cBhvr>
                                        <p:cTn id="16" dur="1" fill="hold">
                                          <p:stCondLst>
                                            <p:cond delay="999"/>
                                          </p:stCondLst>
                                        </p:cTn>
                                        <p:tgtEl>
                                          <p:spTgt spid="3">
                                            <p:txEl>
                                              <p:pRg st="3" end="3"/>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3">
                                            <p:txEl>
                                              <p:pRg st="4" end="4"/>
                                            </p:txEl>
                                          </p:spTgt>
                                        </p:tgtEl>
                                        <p:attrNameLst>
                                          <p:attrName>ppt_w</p:attrName>
                                        </p:attrNameLst>
                                      </p:cBhvr>
                                      <p:tavLst>
                                        <p:tav tm="0">
                                          <p:val>
                                            <p:strVal val="ppt_w"/>
                                          </p:val>
                                        </p:tav>
                                        <p:tav tm="100000">
                                          <p:val>
                                            <p:fltVal val="0"/>
                                          </p:val>
                                        </p:tav>
                                      </p:tavLst>
                                    </p:anim>
                                    <p:anim calcmode="lin" valueType="num">
                                      <p:cBhvr>
                                        <p:cTn id="19" dur="1000"/>
                                        <p:tgtEl>
                                          <p:spTgt spid="3">
                                            <p:txEl>
                                              <p:pRg st="4" end="4"/>
                                            </p:txEl>
                                          </p:spTgt>
                                        </p:tgtEl>
                                        <p:attrNameLst>
                                          <p:attrName>ppt_h</p:attrName>
                                        </p:attrNameLst>
                                      </p:cBhvr>
                                      <p:tavLst>
                                        <p:tav tm="0">
                                          <p:val>
                                            <p:strVal val="ppt_h"/>
                                          </p:val>
                                        </p:tav>
                                        <p:tav tm="100000">
                                          <p:val>
                                            <p:fltVal val="0"/>
                                          </p:val>
                                        </p:tav>
                                      </p:tavLst>
                                    </p:anim>
                                    <p:anim calcmode="lin" valueType="num">
                                      <p:cBhvr>
                                        <p:cTn id="20" dur="1000"/>
                                        <p:tgtEl>
                                          <p:spTgt spid="3">
                                            <p:txEl>
                                              <p:pRg st="4" end="4"/>
                                            </p:txEl>
                                          </p:spTgt>
                                        </p:tgtEl>
                                        <p:attrNameLst>
                                          <p:attrName>style.rotation</p:attrName>
                                        </p:attrNameLst>
                                      </p:cBhvr>
                                      <p:tavLst>
                                        <p:tav tm="0">
                                          <p:val>
                                            <p:fltVal val="0"/>
                                          </p:val>
                                        </p:tav>
                                        <p:tav tm="100000">
                                          <p:val>
                                            <p:fltVal val="90"/>
                                          </p:val>
                                        </p:tav>
                                      </p:tavLst>
                                    </p:anim>
                                    <p:animEffect transition="out" filter="fade">
                                      <p:cBhvr>
                                        <p:cTn id="21" dur="1000"/>
                                        <p:tgtEl>
                                          <p:spTgt spid="3">
                                            <p:txEl>
                                              <p:pRg st="4" end="4"/>
                                            </p:txEl>
                                          </p:spTgt>
                                        </p:tgtEl>
                                      </p:cBhvr>
                                    </p:animEffect>
                                    <p:set>
                                      <p:cBhvr>
                                        <p:cTn id="22" dur="1" fill="hold">
                                          <p:stCondLst>
                                            <p:cond delay="9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62708" y="935183"/>
            <a:ext cx="8224092" cy="3579668"/>
          </a:xfrm>
        </p:spPr>
        <p:txBody>
          <a:bodyPr>
            <a:normAutofit fontScale="92500" lnSpcReduction="20000"/>
          </a:bodyPr>
          <a:lstStyle/>
          <a:p>
            <a:pPr marL="457200" lvl="0" indent="-457200" algn="just">
              <a:lnSpc>
                <a:spcPct val="120000"/>
              </a:lnSpc>
              <a:buFont typeface="+mj-lt"/>
              <a:buAutoNum type="arabicPeriod" startAt="5"/>
            </a:pPr>
            <a:r>
              <a:rPr lang="vi-VN" sz="2600" dirty="0"/>
              <a:t>Điều nào dưới đây không phải là công thức hợp lệ để tính giá trị sử dụng dữ liệu trong một số ô?</a:t>
            </a:r>
          </a:p>
          <a:p>
            <a:pPr marL="920750" lvl="2" indent="-457200" algn="just">
              <a:buFont typeface="+mj-lt"/>
              <a:buAutoNum type="alphaLcPeriod"/>
            </a:pPr>
            <a:r>
              <a:rPr lang="vi-VN" sz="2400" dirty="0"/>
              <a:t>= SUM (B5: B15)</a:t>
            </a:r>
          </a:p>
          <a:p>
            <a:pPr marL="920750" lvl="2" indent="-457200" algn="just">
              <a:buFont typeface="+mj-lt"/>
              <a:buAutoNum type="alphaLcPeriod"/>
            </a:pPr>
            <a:r>
              <a:rPr lang="vi-VN" sz="2400" dirty="0"/>
              <a:t>= AVERAGE (B5, B6, B7, B8, B9, B10, B11, B12, B13, B14)</a:t>
            </a:r>
          </a:p>
          <a:p>
            <a:pPr marL="920750" lvl="2" indent="-457200" algn="just">
              <a:buFont typeface="+mj-lt"/>
              <a:buAutoNum type="alphaLcPeriod"/>
            </a:pPr>
            <a:r>
              <a:rPr lang="vi-VN" sz="2400" dirty="0"/>
              <a:t>= MAX (B5: B7, B8: B10, B11: B15)</a:t>
            </a:r>
          </a:p>
          <a:p>
            <a:pPr marL="920750" lvl="2" indent="-457200" algn="just">
              <a:buFont typeface="+mj-lt"/>
              <a:buAutoNum type="alphaLcPeriod"/>
            </a:pPr>
            <a:r>
              <a:rPr lang="vi-VN" sz="2400" dirty="0"/>
              <a:t>= MAX (B1, B5: B8, B9: B15)</a:t>
            </a:r>
          </a:p>
          <a:p>
            <a:pPr marL="920750" lvl="2" indent="-457200" algn="just">
              <a:buFont typeface="+mj-lt"/>
              <a:buAutoNum type="alphaLcPeriod"/>
            </a:pPr>
            <a:r>
              <a:rPr lang="vi-VN" sz="2400" dirty="0"/>
              <a:t>Tất cả những điều trên là công thức không hợp lệ</a:t>
            </a:r>
          </a:p>
          <a:p>
            <a:pPr marL="920750" lvl="2" indent="-457200" algn="just">
              <a:buFont typeface="+mj-lt"/>
              <a:buAutoNum type="alphaLcPeriod"/>
            </a:pPr>
            <a:r>
              <a:rPr lang="vi-VN" sz="2400" dirty="0"/>
              <a:t>Không - tất cả đều là công thức hợp lệ</a:t>
            </a:r>
          </a:p>
          <a:p>
            <a:pPr marL="920750" lvl="2" indent="-457200" algn="just">
              <a:buFont typeface="+mj-lt"/>
              <a:buAutoNum type="alphaLcPeriod"/>
            </a:pPr>
            <a:r>
              <a:rPr lang="vi-VN" sz="2400" dirty="0"/>
              <a:t>Câu c</a:t>
            </a:r>
          </a:p>
          <a:p>
            <a:pPr marL="920750" lvl="2" indent="-457200" algn="just">
              <a:buFont typeface="+mj-lt"/>
              <a:buAutoNum type="alphaLcPeriod"/>
            </a:pPr>
            <a:r>
              <a:rPr lang="vi-VN" sz="2400" dirty="0"/>
              <a:t>Câu b, c và d </a:t>
            </a:r>
            <a:endParaRPr lang="vi-VN" dirty="0"/>
          </a:p>
          <a:p>
            <a:pPr marL="747713" indent="-342900" algn="just">
              <a:buFont typeface="+mj-lt"/>
              <a:buAutoNum type="alphaLcPeriod"/>
            </a:pPr>
            <a:endParaRPr lang="vi-VN" sz="2200" dirty="0"/>
          </a:p>
          <a:p>
            <a:pPr algn="just"/>
            <a:endParaRPr lang="en-US" dirty="0"/>
          </a:p>
        </p:txBody>
      </p:sp>
      <p:sp>
        <p:nvSpPr>
          <p:cNvPr id="4" name="Date Placeholder 3"/>
          <p:cNvSpPr>
            <a:spLocks noGrp="1"/>
          </p:cNvSpPr>
          <p:nvPr>
            <p:ph type="dt" sz="half" idx="14"/>
          </p:nvPr>
        </p:nvSpPr>
        <p:spPr/>
        <p:txBody>
          <a:bodyPr/>
          <a:lstStyle/>
          <a:p>
            <a:fld id="{0C44268C-2912-4946-8227-DE0C6C8BA9CD}" type="datetime1">
              <a:rPr lang="en-US" smtClean="0"/>
              <a:t>8/23/2019</a:t>
            </a:fld>
            <a:endParaRPr lang="en-US" dirty="0"/>
          </a:p>
        </p:txBody>
      </p:sp>
      <p:sp>
        <p:nvSpPr>
          <p:cNvPr id="5" name="Footer Placeholder 4"/>
          <p:cNvSpPr>
            <a:spLocks noGrp="1"/>
          </p:cNvSpPr>
          <p:nvPr>
            <p:ph type="ftr" sz="quarter" idx="15"/>
          </p:nvPr>
        </p:nvSpPr>
        <p:spPr/>
        <p:txBody>
          <a:bodyPr/>
          <a:lstStyle/>
          <a:p>
            <a:r>
              <a:rPr lang="en-US" dirty="0"/>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42</a:t>
            </a:fld>
            <a:endParaRPr lang="en-US"/>
          </a:p>
        </p:txBody>
      </p:sp>
    </p:spTree>
    <p:extLst>
      <p:ext uri="{BB962C8B-B14F-4D97-AF65-F5344CB8AC3E}">
        <p14:creationId xmlns:p14="http://schemas.microsoft.com/office/powerpoint/2010/main" val="340372980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3">
                                            <p:txEl>
                                              <p:pRg st="1" end="1"/>
                                            </p:txEl>
                                          </p:spTgt>
                                        </p:tgtEl>
                                        <p:attrNameLst>
                                          <p:attrName>ppt_w</p:attrName>
                                        </p:attrNameLst>
                                      </p:cBhvr>
                                      <p:tavLst>
                                        <p:tav tm="0">
                                          <p:val>
                                            <p:strVal val="ppt_w"/>
                                          </p:val>
                                        </p:tav>
                                        <p:tav tm="100000">
                                          <p:val>
                                            <p:fltVal val="0"/>
                                          </p:val>
                                        </p:tav>
                                      </p:tavLst>
                                    </p:anim>
                                    <p:anim calcmode="lin" valueType="num">
                                      <p:cBhvr>
                                        <p:cTn id="7" dur="1000"/>
                                        <p:tgtEl>
                                          <p:spTgt spid="3">
                                            <p:txEl>
                                              <p:pRg st="1" end="1"/>
                                            </p:txEl>
                                          </p:spTgt>
                                        </p:tgtEl>
                                        <p:attrNameLst>
                                          <p:attrName>ppt_h</p:attrName>
                                        </p:attrNameLst>
                                      </p:cBhvr>
                                      <p:tavLst>
                                        <p:tav tm="0">
                                          <p:val>
                                            <p:strVal val="ppt_h"/>
                                          </p:val>
                                        </p:tav>
                                        <p:tav tm="100000">
                                          <p:val>
                                            <p:fltVal val="0"/>
                                          </p:val>
                                        </p:tav>
                                      </p:tavLst>
                                    </p:anim>
                                    <p:anim calcmode="lin" valueType="num">
                                      <p:cBhvr>
                                        <p:cTn id="8" dur="1000"/>
                                        <p:tgtEl>
                                          <p:spTgt spid="3">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3">
                                            <p:txEl>
                                              <p:pRg st="1" end="1"/>
                                            </p:txEl>
                                          </p:spTgt>
                                        </p:tgtEl>
                                      </p:cBhvr>
                                    </p:animEffect>
                                    <p:set>
                                      <p:cBhvr>
                                        <p:cTn id="10" dur="1" fill="hold">
                                          <p:stCondLst>
                                            <p:cond delay="999"/>
                                          </p:stCondLst>
                                        </p:cTn>
                                        <p:tgtEl>
                                          <p:spTgt spid="3">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3">
                                            <p:txEl>
                                              <p:pRg st="2" end="2"/>
                                            </p:txEl>
                                          </p:spTgt>
                                        </p:tgtEl>
                                        <p:attrNameLst>
                                          <p:attrName>ppt_w</p:attrName>
                                        </p:attrNameLst>
                                      </p:cBhvr>
                                      <p:tavLst>
                                        <p:tav tm="0">
                                          <p:val>
                                            <p:strVal val="ppt_w"/>
                                          </p:val>
                                        </p:tav>
                                        <p:tav tm="100000">
                                          <p:val>
                                            <p:fltVal val="0"/>
                                          </p:val>
                                        </p:tav>
                                      </p:tavLst>
                                    </p:anim>
                                    <p:anim calcmode="lin" valueType="num">
                                      <p:cBhvr>
                                        <p:cTn id="13" dur="1000"/>
                                        <p:tgtEl>
                                          <p:spTgt spid="3">
                                            <p:txEl>
                                              <p:pRg st="2" end="2"/>
                                            </p:txEl>
                                          </p:spTgt>
                                        </p:tgtEl>
                                        <p:attrNameLst>
                                          <p:attrName>ppt_h</p:attrName>
                                        </p:attrNameLst>
                                      </p:cBhvr>
                                      <p:tavLst>
                                        <p:tav tm="0">
                                          <p:val>
                                            <p:strVal val="ppt_h"/>
                                          </p:val>
                                        </p:tav>
                                        <p:tav tm="100000">
                                          <p:val>
                                            <p:fltVal val="0"/>
                                          </p:val>
                                        </p:tav>
                                      </p:tavLst>
                                    </p:anim>
                                    <p:anim calcmode="lin" valueType="num">
                                      <p:cBhvr>
                                        <p:cTn id="14" dur="1000"/>
                                        <p:tgtEl>
                                          <p:spTgt spid="3">
                                            <p:txEl>
                                              <p:pRg st="2" end="2"/>
                                            </p:txEl>
                                          </p:spTgt>
                                        </p:tgtEl>
                                        <p:attrNameLst>
                                          <p:attrName>style.rotation</p:attrName>
                                        </p:attrNameLst>
                                      </p:cBhvr>
                                      <p:tavLst>
                                        <p:tav tm="0">
                                          <p:val>
                                            <p:fltVal val="0"/>
                                          </p:val>
                                        </p:tav>
                                        <p:tav tm="100000">
                                          <p:val>
                                            <p:fltVal val="90"/>
                                          </p:val>
                                        </p:tav>
                                      </p:tavLst>
                                    </p:anim>
                                    <p:animEffect transition="out" filter="fade">
                                      <p:cBhvr>
                                        <p:cTn id="15" dur="1000"/>
                                        <p:tgtEl>
                                          <p:spTgt spid="3">
                                            <p:txEl>
                                              <p:pRg st="2" end="2"/>
                                            </p:txEl>
                                          </p:spTgt>
                                        </p:tgtEl>
                                      </p:cBhvr>
                                    </p:animEffect>
                                    <p:set>
                                      <p:cBhvr>
                                        <p:cTn id="16" dur="1" fill="hold">
                                          <p:stCondLst>
                                            <p:cond delay="999"/>
                                          </p:stCondLst>
                                        </p:cTn>
                                        <p:tgtEl>
                                          <p:spTgt spid="3">
                                            <p:txEl>
                                              <p:pRg st="2" end="2"/>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3">
                                            <p:txEl>
                                              <p:pRg st="3" end="3"/>
                                            </p:txEl>
                                          </p:spTgt>
                                        </p:tgtEl>
                                        <p:attrNameLst>
                                          <p:attrName>ppt_w</p:attrName>
                                        </p:attrNameLst>
                                      </p:cBhvr>
                                      <p:tavLst>
                                        <p:tav tm="0">
                                          <p:val>
                                            <p:strVal val="ppt_w"/>
                                          </p:val>
                                        </p:tav>
                                        <p:tav tm="100000">
                                          <p:val>
                                            <p:fltVal val="0"/>
                                          </p:val>
                                        </p:tav>
                                      </p:tavLst>
                                    </p:anim>
                                    <p:anim calcmode="lin" valueType="num">
                                      <p:cBhvr>
                                        <p:cTn id="19" dur="1000"/>
                                        <p:tgtEl>
                                          <p:spTgt spid="3">
                                            <p:txEl>
                                              <p:pRg st="3" end="3"/>
                                            </p:txEl>
                                          </p:spTgt>
                                        </p:tgtEl>
                                        <p:attrNameLst>
                                          <p:attrName>ppt_h</p:attrName>
                                        </p:attrNameLst>
                                      </p:cBhvr>
                                      <p:tavLst>
                                        <p:tav tm="0">
                                          <p:val>
                                            <p:strVal val="ppt_h"/>
                                          </p:val>
                                        </p:tav>
                                        <p:tav tm="100000">
                                          <p:val>
                                            <p:fltVal val="0"/>
                                          </p:val>
                                        </p:tav>
                                      </p:tavLst>
                                    </p:anim>
                                    <p:anim calcmode="lin" valueType="num">
                                      <p:cBhvr>
                                        <p:cTn id="20" dur="1000"/>
                                        <p:tgtEl>
                                          <p:spTgt spid="3">
                                            <p:txEl>
                                              <p:pRg st="3" end="3"/>
                                            </p:txEl>
                                          </p:spTgt>
                                        </p:tgtEl>
                                        <p:attrNameLst>
                                          <p:attrName>style.rotation</p:attrName>
                                        </p:attrNameLst>
                                      </p:cBhvr>
                                      <p:tavLst>
                                        <p:tav tm="0">
                                          <p:val>
                                            <p:fltVal val="0"/>
                                          </p:val>
                                        </p:tav>
                                        <p:tav tm="100000">
                                          <p:val>
                                            <p:fltVal val="90"/>
                                          </p:val>
                                        </p:tav>
                                      </p:tavLst>
                                    </p:anim>
                                    <p:animEffect transition="out" filter="fade">
                                      <p:cBhvr>
                                        <p:cTn id="21" dur="1000"/>
                                        <p:tgtEl>
                                          <p:spTgt spid="3">
                                            <p:txEl>
                                              <p:pRg st="3" end="3"/>
                                            </p:txEl>
                                          </p:spTgt>
                                        </p:tgtEl>
                                      </p:cBhvr>
                                    </p:animEffect>
                                    <p:set>
                                      <p:cBhvr>
                                        <p:cTn id="22" dur="1" fill="hold">
                                          <p:stCondLst>
                                            <p:cond delay="999"/>
                                          </p:stCondLst>
                                        </p:cTn>
                                        <p:tgtEl>
                                          <p:spTgt spid="3">
                                            <p:txEl>
                                              <p:pRg st="3" end="3"/>
                                            </p:txEl>
                                          </p:spTgt>
                                        </p:tgtEl>
                                        <p:attrNameLst>
                                          <p:attrName>style.visibility</p:attrName>
                                        </p:attrNameLst>
                                      </p:cBhvr>
                                      <p:to>
                                        <p:strVal val="hidden"/>
                                      </p:to>
                                    </p:set>
                                  </p:childTnLst>
                                </p:cTn>
                              </p:par>
                              <p:par>
                                <p:cTn id="23" presetID="31" presetClass="exit" presetSubtype="0" fill="hold" nodeType="withEffect">
                                  <p:stCondLst>
                                    <p:cond delay="0"/>
                                  </p:stCondLst>
                                  <p:childTnLst>
                                    <p:anim calcmode="lin" valueType="num">
                                      <p:cBhvr>
                                        <p:cTn id="24" dur="1000"/>
                                        <p:tgtEl>
                                          <p:spTgt spid="3">
                                            <p:txEl>
                                              <p:pRg st="4" end="4"/>
                                            </p:txEl>
                                          </p:spTgt>
                                        </p:tgtEl>
                                        <p:attrNameLst>
                                          <p:attrName>ppt_w</p:attrName>
                                        </p:attrNameLst>
                                      </p:cBhvr>
                                      <p:tavLst>
                                        <p:tav tm="0">
                                          <p:val>
                                            <p:strVal val="ppt_w"/>
                                          </p:val>
                                        </p:tav>
                                        <p:tav tm="100000">
                                          <p:val>
                                            <p:fltVal val="0"/>
                                          </p:val>
                                        </p:tav>
                                      </p:tavLst>
                                    </p:anim>
                                    <p:anim calcmode="lin" valueType="num">
                                      <p:cBhvr>
                                        <p:cTn id="25" dur="1000"/>
                                        <p:tgtEl>
                                          <p:spTgt spid="3">
                                            <p:txEl>
                                              <p:pRg st="4" end="4"/>
                                            </p:txEl>
                                          </p:spTgt>
                                        </p:tgtEl>
                                        <p:attrNameLst>
                                          <p:attrName>ppt_h</p:attrName>
                                        </p:attrNameLst>
                                      </p:cBhvr>
                                      <p:tavLst>
                                        <p:tav tm="0">
                                          <p:val>
                                            <p:strVal val="ppt_h"/>
                                          </p:val>
                                        </p:tav>
                                        <p:tav tm="100000">
                                          <p:val>
                                            <p:fltVal val="0"/>
                                          </p:val>
                                        </p:tav>
                                      </p:tavLst>
                                    </p:anim>
                                    <p:anim calcmode="lin" valueType="num">
                                      <p:cBhvr>
                                        <p:cTn id="26" dur="1000"/>
                                        <p:tgtEl>
                                          <p:spTgt spid="3">
                                            <p:txEl>
                                              <p:pRg st="4" end="4"/>
                                            </p:txEl>
                                          </p:spTgt>
                                        </p:tgtEl>
                                        <p:attrNameLst>
                                          <p:attrName>style.rotation</p:attrName>
                                        </p:attrNameLst>
                                      </p:cBhvr>
                                      <p:tavLst>
                                        <p:tav tm="0">
                                          <p:val>
                                            <p:fltVal val="0"/>
                                          </p:val>
                                        </p:tav>
                                        <p:tav tm="100000">
                                          <p:val>
                                            <p:fltVal val="90"/>
                                          </p:val>
                                        </p:tav>
                                      </p:tavLst>
                                    </p:anim>
                                    <p:animEffect transition="out" filter="fade">
                                      <p:cBhvr>
                                        <p:cTn id="27" dur="1000"/>
                                        <p:tgtEl>
                                          <p:spTgt spid="3">
                                            <p:txEl>
                                              <p:pRg st="4" end="4"/>
                                            </p:txEl>
                                          </p:spTgt>
                                        </p:tgtEl>
                                      </p:cBhvr>
                                    </p:animEffect>
                                    <p:set>
                                      <p:cBhvr>
                                        <p:cTn id="28" dur="1" fill="hold">
                                          <p:stCondLst>
                                            <p:cond delay="999"/>
                                          </p:stCondLst>
                                        </p:cTn>
                                        <p:tgtEl>
                                          <p:spTgt spid="3">
                                            <p:txEl>
                                              <p:pRg st="4" end="4"/>
                                            </p:txEl>
                                          </p:spTgt>
                                        </p:tgtEl>
                                        <p:attrNameLst>
                                          <p:attrName>style.visibility</p:attrName>
                                        </p:attrNameLst>
                                      </p:cBhvr>
                                      <p:to>
                                        <p:strVal val="hidden"/>
                                      </p:to>
                                    </p:set>
                                  </p:childTnLst>
                                </p:cTn>
                              </p:par>
                              <p:par>
                                <p:cTn id="29" presetID="31" presetClass="exit" presetSubtype="0" fill="hold" nodeType="withEffect">
                                  <p:stCondLst>
                                    <p:cond delay="0"/>
                                  </p:stCondLst>
                                  <p:childTnLst>
                                    <p:anim calcmode="lin" valueType="num">
                                      <p:cBhvr>
                                        <p:cTn id="30" dur="1000"/>
                                        <p:tgtEl>
                                          <p:spTgt spid="3">
                                            <p:txEl>
                                              <p:pRg st="5" end="5"/>
                                            </p:txEl>
                                          </p:spTgt>
                                        </p:tgtEl>
                                        <p:attrNameLst>
                                          <p:attrName>ppt_w</p:attrName>
                                        </p:attrNameLst>
                                      </p:cBhvr>
                                      <p:tavLst>
                                        <p:tav tm="0">
                                          <p:val>
                                            <p:strVal val="ppt_w"/>
                                          </p:val>
                                        </p:tav>
                                        <p:tav tm="100000">
                                          <p:val>
                                            <p:fltVal val="0"/>
                                          </p:val>
                                        </p:tav>
                                      </p:tavLst>
                                    </p:anim>
                                    <p:anim calcmode="lin" valueType="num">
                                      <p:cBhvr>
                                        <p:cTn id="31" dur="1000"/>
                                        <p:tgtEl>
                                          <p:spTgt spid="3">
                                            <p:txEl>
                                              <p:pRg st="5" end="5"/>
                                            </p:txEl>
                                          </p:spTgt>
                                        </p:tgtEl>
                                        <p:attrNameLst>
                                          <p:attrName>ppt_h</p:attrName>
                                        </p:attrNameLst>
                                      </p:cBhvr>
                                      <p:tavLst>
                                        <p:tav tm="0">
                                          <p:val>
                                            <p:strVal val="ppt_h"/>
                                          </p:val>
                                        </p:tav>
                                        <p:tav tm="100000">
                                          <p:val>
                                            <p:fltVal val="0"/>
                                          </p:val>
                                        </p:tav>
                                      </p:tavLst>
                                    </p:anim>
                                    <p:anim calcmode="lin" valueType="num">
                                      <p:cBhvr>
                                        <p:cTn id="32" dur="1000"/>
                                        <p:tgtEl>
                                          <p:spTgt spid="3">
                                            <p:txEl>
                                              <p:pRg st="5" end="5"/>
                                            </p:txEl>
                                          </p:spTgt>
                                        </p:tgtEl>
                                        <p:attrNameLst>
                                          <p:attrName>style.rotation</p:attrName>
                                        </p:attrNameLst>
                                      </p:cBhvr>
                                      <p:tavLst>
                                        <p:tav tm="0">
                                          <p:val>
                                            <p:fltVal val="0"/>
                                          </p:val>
                                        </p:tav>
                                        <p:tav tm="100000">
                                          <p:val>
                                            <p:fltVal val="90"/>
                                          </p:val>
                                        </p:tav>
                                      </p:tavLst>
                                    </p:anim>
                                    <p:animEffect transition="out" filter="fade">
                                      <p:cBhvr>
                                        <p:cTn id="33" dur="1000"/>
                                        <p:tgtEl>
                                          <p:spTgt spid="3">
                                            <p:txEl>
                                              <p:pRg st="5" end="5"/>
                                            </p:txEl>
                                          </p:spTgt>
                                        </p:tgtEl>
                                      </p:cBhvr>
                                    </p:animEffect>
                                    <p:set>
                                      <p:cBhvr>
                                        <p:cTn id="34" dur="1" fill="hold">
                                          <p:stCondLst>
                                            <p:cond delay="999"/>
                                          </p:stCondLst>
                                        </p:cTn>
                                        <p:tgtEl>
                                          <p:spTgt spid="3">
                                            <p:txEl>
                                              <p:pRg st="5" end="5"/>
                                            </p:txEl>
                                          </p:spTgt>
                                        </p:tgtEl>
                                        <p:attrNameLst>
                                          <p:attrName>style.visibility</p:attrName>
                                        </p:attrNameLst>
                                      </p:cBhvr>
                                      <p:to>
                                        <p:strVal val="hidden"/>
                                      </p:to>
                                    </p:set>
                                  </p:childTnLst>
                                </p:cTn>
                              </p:par>
                              <p:par>
                                <p:cTn id="35" presetID="31" presetClass="exit" presetSubtype="0" fill="hold" nodeType="withEffect">
                                  <p:stCondLst>
                                    <p:cond delay="0"/>
                                  </p:stCondLst>
                                  <p:childTnLst>
                                    <p:anim calcmode="lin" valueType="num">
                                      <p:cBhvr>
                                        <p:cTn id="36" dur="1000"/>
                                        <p:tgtEl>
                                          <p:spTgt spid="3">
                                            <p:txEl>
                                              <p:pRg st="7" end="7"/>
                                            </p:txEl>
                                          </p:spTgt>
                                        </p:tgtEl>
                                        <p:attrNameLst>
                                          <p:attrName>ppt_w</p:attrName>
                                        </p:attrNameLst>
                                      </p:cBhvr>
                                      <p:tavLst>
                                        <p:tav tm="0">
                                          <p:val>
                                            <p:strVal val="ppt_w"/>
                                          </p:val>
                                        </p:tav>
                                        <p:tav tm="100000">
                                          <p:val>
                                            <p:fltVal val="0"/>
                                          </p:val>
                                        </p:tav>
                                      </p:tavLst>
                                    </p:anim>
                                    <p:anim calcmode="lin" valueType="num">
                                      <p:cBhvr>
                                        <p:cTn id="37" dur="1000"/>
                                        <p:tgtEl>
                                          <p:spTgt spid="3">
                                            <p:txEl>
                                              <p:pRg st="7" end="7"/>
                                            </p:txEl>
                                          </p:spTgt>
                                        </p:tgtEl>
                                        <p:attrNameLst>
                                          <p:attrName>ppt_h</p:attrName>
                                        </p:attrNameLst>
                                      </p:cBhvr>
                                      <p:tavLst>
                                        <p:tav tm="0">
                                          <p:val>
                                            <p:strVal val="ppt_h"/>
                                          </p:val>
                                        </p:tav>
                                        <p:tav tm="100000">
                                          <p:val>
                                            <p:fltVal val="0"/>
                                          </p:val>
                                        </p:tav>
                                      </p:tavLst>
                                    </p:anim>
                                    <p:anim calcmode="lin" valueType="num">
                                      <p:cBhvr>
                                        <p:cTn id="38" dur="1000"/>
                                        <p:tgtEl>
                                          <p:spTgt spid="3">
                                            <p:txEl>
                                              <p:pRg st="7" end="7"/>
                                            </p:txEl>
                                          </p:spTgt>
                                        </p:tgtEl>
                                        <p:attrNameLst>
                                          <p:attrName>style.rotation</p:attrName>
                                        </p:attrNameLst>
                                      </p:cBhvr>
                                      <p:tavLst>
                                        <p:tav tm="0">
                                          <p:val>
                                            <p:fltVal val="0"/>
                                          </p:val>
                                        </p:tav>
                                        <p:tav tm="100000">
                                          <p:val>
                                            <p:fltVal val="90"/>
                                          </p:val>
                                        </p:tav>
                                      </p:tavLst>
                                    </p:anim>
                                    <p:animEffect transition="out" filter="fade">
                                      <p:cBhvr>
                                        <p:cTn id="39" dur="1000"/>
                                        <p:tgtEl>
                                          <p:spTgt spid="3">
                                            <p:txEl>
                                              <p:pRg st="7" end="7"/>
                                            </p:txEl>
                                          </p:spTgt>
                                        </p:tgtEl>
                                      </p:cBhvr>
                                    </p:animEffect>
                                    <p:set>
                                      <p:cBhvr>
                                        <p:cTn id="40" dur="1" fill="hold">
                                          <p:stCondLst>
                                            <p:cond delay="999"/>
                                          </p:stCondLst>
                                        </p:cTn>
                                        <p:tgtEl>
                                          <p:spTgt spid="3">
                                            <p:txEl>
                                              <p:pRg st="7" end="7"/>
                                            </p:txEl>
                                          </p:spTgt>
                                        </p:tgtEl>
                                        <p:attrNameLst>
                                          <p:attrName>style.visibility</p:attrName>
                                        </p:attrNameLst>
                                      </p:cBhvr>
                                      <p:to>
                                        <p:strVal val="hidden"/>
                                      </p:to>
                                    </p:set>
                                  </p:childTnLst>
                                </p:cTn>
                              </p:par>
                              <p:par>
                                <p:cTn id="41" presetID="31" presetClass="exit" presetSubtype="0" fill="hold" nodeType="withEffect">
                                  <p:stCondLst>
                                    <p:cond delay="0"/>
                                  </p:stCondLst>
                                  <p:childTnLst>
                                    <p:anim calcmode="lin" valueType="num">
                                      <p:cBhvr>
                                        <p:cTn id="42" dur="1000"/>
                                        <p:tgtEl>
                                          <p:spTgt spid="3">
                                            <p:txEl>
                                              <p:pRg st="8" end="8"/>
                                            </p:txEl>
                                          </p:spTgt>
                                        </p:tgtEl>
                                        <p:attrNameLst>
                                          <p:attrName>ppt_w</p:attrName>
                                        </p:attrNameLst>
                                      </p:cBhvr>
                                      <p:tavLst>
                                        <p:tav tm="0">
                                          <p:val>
                                            <p:strVal val="ppt_w"/>
                                          </p:val>
                                        </p:tav>
                                        <p:tav tm="100000">
                                          <p:val>
                                            <p:fltVal val="0"/>
                                          </p:val>
                                        </p:tav>
                                      </p:tavLst>
                                    </p:anim>
                                    <p:anim calcmode="lin" valueType="num">
                                      <p:cBhvr>
                                        <p:cTn id="43" dur="1000"/>
                                        <p:tgtEl>
                                          <p:spTgt spid="3">
                                            <p:txEl>
                                              <p:pRg st="8" end="8"/>
                                            </p:txEl>
                                          </p:spTgt>
                                        </p:tgtEl>
                                        <p:attrNameLst>
                                          <p:attrName>ppt_h</p:attrName>
                                        </p:attrNameLst>
                                      </p:cBhvr>
                                      <p:tavLst>
                                        <p:tav tm="0">
                                          <p:val>
                                            <p:strVal val="ppt_h"/>
                                          </p:val>
                                        </p:tav>
                                        <p:tav tm="100000">
                                          <p:val>
                                            <p:fltVal val="0"/>
                                          </p:val>
                                        </p:tav>
                                      </p:tavLst>
                                    </p:anim>
                                    <p:anim calcmode="lin" valueType="num">
                                      <p:cBhvr>
                                        <p:cTn id="44" dur="1000"/>
                                        <p:tgtEl>
                                          <p:spTgt spid="3">
                                            <p:txEl>
                                              <p:pRg st="8" end="8"/>
                                            </p:txEl>
                                          </p:spTgt>
                                        </p:tgtEl>
                                        <p:attrNameLst>
                                          <p:attrName>style.rotation</p:attrName>
                                        </p:attrNameLst>
                                      </p:cBhvr>
                                      <p:tavLst>
                                        <p:tav tm="0">
                                          <p:val>
                                            <p:fltVal val="0"/>
                                          </p:val>
                                        </p:tav>
                                        <p:tav tm="100000">
                                          <p:val>
                                            <p:fltVal val="90"/>
                                          </p:val>
                                        </p:tav>
                                      </p:tavLst>
                                    </p:anim>
                                    <p:animEffect transition="out" filter="fade">
                                      <p:cBhvr>
                                        <p:cTn id="45" dur="1000"/>
                                        <p:tgtEl>
                                          <p:spTgt spid="3">
                                            <p:txEl>
                                              <p:pRg st="8" end="8"/>
                                            </p:txEl>
                                          </p:spTgt>
                                        </p:tgtEl>
                                      </p:cBhvr>
                                    </p:animEffect>
                                    <p:set>
                                      <p:cBhvr>
                                        <p:cTn id="46" dur="1" fill="hold">
                                          <p:stCondLst>
                                            <p:cond delay="999"/>
                                          </p:stCondLst>
                                        </p:cTn>
                                        <p:tgtEl>
                                          <p:spTgt spid="3">
                                            <p:txEl>
                                              <p:pRg st="8" end="8"/>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62708" y="935183"/>
            <a:ext cx="8224092" cy="3579668"/>
          </a:xfrm>
        </p:spPr>
        <p:txBody>
          <a:bodyPr>
            <a:normAutofit/>
          </a:bodyPr>
          <a:lstStyle/>
          <a:p>
            <a:pPr marL="457200" lvl="0" indent="-457200">
              <a:buFont typeface="+mj-lt"/>
              <a:buAutoNum type="arabicPeriod" startAt="6"/>
            </a:pPr>
            <a:r>
              <a:rPr lang="en-US" dirty="0" err="1"/>
              <a:t>Bạn</a:t>
            </a:r>
            <a:r>
              <a:rPr lang="en-US" dirty="0"/>
              <a:t> </a:t>
            </a:r>
            <a:r>
              <a:rPr lang="en-US" dirty="0" err="1"/>
              <a:t>nên</a:t>
            </a:r>
            <a:r>
              <a:rPr lang="en-US" dirty="0"/>
              <a:t> </a:t>
            </a:r>
            <a:r>
              <a:rPr lang="en-US" dirty="0" err="1"/>
              <a:t>nhập</a:t>
            </a:r>
            <a:r>
              <a:rPr lang="en-US" dirty="0"/>
              <a:t> </a:t>
            </a:r>
            <a:r>
              <a:rPr lang="en-US" dirty="0" err="1"/>
              <a:t>gì</a:t>
            </a:r>
            <a:r>
              <a:rPr lang="en-US" dirty="0"/>
              <a:t> </a:t>
            </a:r>
            <a:r>
              <a:rPr lang="en-US" dirty="0" err="1"/>
              <a:t>vào</a:t>
            </a:r>
            <a:r>
              <a:rPr lang="en-US" dirty="0"/>
              <a:t> </a:t>
            </a:r>
            <a:r>
              <a:rPr lang="en-US" dirty="0" err="1"/>
              <a:t>một</a:t>
            </a:r>
            <a:r>
              <a:rPr lang="en-US" dirty="0"/>
              <a:t> ô </a:t>
            </a:r>
            <a:r>
              <a:rPr lang="en-US" dirty="0" err="1"/>
              <a:t>để</a:t>
            </a:r>
            <a:r>
              <a:rPr lang="en-US" dirty="0"/>
              <a:t> </a:t>
            </a:r>
            <a:r>
              <a:rPr lang="en-US" dirty="0" err="1"/>
              <a:t>tìm</a:t>
            </a:r>
            <a:r>
              <a:rPr lang="en-US" dirty="0"/>
              <a:t> </a:t>
            </a:r>
            <a:r>
              <a:rPr lang="en-US" dirty="0" err="1"/>
              <a:t>sự</a:t>
            </a:r>
            <a:r>
              <a:rPr lang="en-US" dirty="0"/>
              <a:t> </a:t>
            </a:r>
            <a:r>
              <a:rPr lang="en-US" dirty="0" err="1"/>
              <a:t>khác</a:t>
            </a:r>
            <a:r>
              <a:rPr lang="en-US" dirty="0"/>
              <a:t> </a:t>
            </a:r>
            <a:r>
              <a:rPr lang="en-US" dirty="0" err="1"/>
              <a:t>biệt</a:t>
            </a:r>
            <a:r>
              <a:rPr lang="en-US" dirty="0"/>
              <a:t> </a:t>
            </a:r>
            <a:r>
              <a:rPr lang="en-US" dirty="0" err="1"/>
              <a:t>giữa</a:t>
            </a:r>
            <a:r>
              <a:rPr lang="en-US" dirty="0"/>
              <a:t> 9 </a:t>
            </a:r>
            <a:r>
              <a:rPr lang="en-US" dirty="0" err="1"/>
              <a:t>và</a:t>
            </a:r>
            <a:r>
              <a:rPr lang="en-US" dirty="0"/>
              <a:t> 5?</a:t>
            </a:r>
          </a:p>
          <a:p>
            <a:pPr marL="920750" lvl="2" indent="-457200">
              <a:buFont typeface="+mj-lt"/>
              <a:buAutoNum type="alphaLcPeriod"/>
            </a:pPr>
            <a:r>
              <a:rPr lang="en-US" sz="2200" dirty="0"/>
              <a:t>DIFF (9,5)</a:t>
            </a:r>
          </a:p>
          <a:p>
            <a:pPr marL="920750" lvl="2" indent="-457200">
              <a:buFont typeface="+mj-lt"/>
              <a:buAutoNum type="alphaLcPeriod"/>
            </a:pPr>
            <a:r>
              <a:rPr lang="en-US" sz="2200" dirty="0"/>
              <a:t>Value (9-5)</a:t>
            </a:r>
          </a:p>
          <a:p>
            <a:pPr marL="920750" lvl="2" indent="-457200">
              <a:buFont typeface="+mj-lt"/>
              <a:buAutoNum type="alphaLcPeriod"/>
            </a:pPr>
            <a:r>
              <a:rPr lang="en-US" sz="2200" dirty="0"/>
              <a:t>9-5</a:t>
            </a:r>
          </a:p>
          <a:p>
            <a:pPr marL="920750" lvl="2" indent="-457200">
              <a:buFont typeface="+mj-lt"/>
              <a:buAutoNum type="alphaLcPeriod"/>
            </a:pPr>
            <a:r>
              <a:rPr lang="en-US" sz="2200" dirty="0"/>
              <a:t>= 9-5</a:t>
            </a:r>
          </a:p>
          <a:p>
            <a:pPr marL="920750" lvl="2" indent="-457200">
              <a:buFont typeface="+mj-lt"/>
              <a:buAutoNum type="alphaLcPeriod"/>
            </a:pPr>
            <a:endParaRPr lang="en-US" sz="2200" dirty="0"/>
          </a:p>
        </p:txBody>
      </p:sp>
      <p:sp>
        <p:nvSpPr>
          <p:cNvPr id="4" name="Date Placeholder 3"/>
          <p:cNvSpPr>
            <a:spLocks noGrp="1"/>
          </p:cNvSpPr>
          <p:nvPr>
            <p:ph type="dt" sz="half" idx="14"/>
          </p:nvPr>
        </p:nvSpPr>
        <p:spPr/>
        <p:txBody>
          <a:bodyPr/>
          <a:lstStyle/>
          <a:p>
            <a:fld id="{5212DB7B-B5CD-4B9D-8C20-E5252F8E7331}" type="datetime1">
              <a:rPr lang="en-US" smtClean="0"/>
              <a:t>8/23/2019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43</a:t>
            </a:fld>
            <a:endParaRPr lang="en-US"/>
          </a:p>
        </p:txBody>
      </p:sp>
    </p:spTree>
    <p:extLst>
      <p:ext uri="{BB962C8B-B14F-4D97-AF65-F5344CB8AC3E}">
        <p14:creationId xmlns:p14="http://schemas.microsoft.com/office/powerpoint/2010/main" val="89482428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3">
                                            <p:txEl>
                                              <p:pRg st="1" end="1"/>
                                            </p:txEl>
                                          </p:spTgt>
                                        </p:tgtEl>
                                        <p:attrNameLst>
                                          <p:attrName>ppt_w</p:attrName>
                                        </p:attrNameLst>
                                      </p:cBhvr>
                                      <p:tavLst>
                                        <p:tav tm="0">
                                          <p:val>
                                            <p:strVal val="ppt_w"/>
                                          </p:val>
                                        </p:tav>
                                        <p:tav tm="100000">
                                          <p:val>
                                            <p:fltVal val="0"/>
                                          </p:val>
                                        </p:tav>
                                      </p:tavLst>
                                    </p:anim>
                                    <p:anim calcmode="lin" valueType="num">
                                      <p:cBhvr>
                                        <p:cTn id="7" dur="1000"/>
                                        <p:tgtEl>
                                          <p:spTgt spid="3">
                                            <p:txEl>
                                              <p:pRg st="1" end="1"/>
                                            </p:txEl>
                                          </p:spTgt>
                                        </p:tgtEl>
                                        <p:attrNameLst>
                                          <p:attrName>ppt_h</p:attrName>
                                        </p:attrNameLst>
                                      </p:cBhvr>
                                      <p:tavLst>
                                        <p:tav tm="0">
                                          <p:val>
                                            <p:strVal val="ppt_h"/>
                                          </p:val>
                                        </p:tav>
                                        <p:tav tm="100000">
                                          <p:val>
                                            <p:fltVal val="0"/>
                                          </p:val>
                                        </p:tav>
                                      </p:tavLst>
                                    </p:anim>
                                    <p:anim calcmode="lin" valueType="num">
                                      <p:cBhvr>
                                        <p:cTn id="8" dur="1000"/>
                                        <p:tgtEl>
                                          <p:spTgt spid="3">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3">
                                            <p:txEl>
                                              <p:pRg st="1" end="1"/>
                                            </p:txEl>
                                          </p:spTgt>
                                        </p:tgtEl>
                                      </p:cBhvr>
                                    </p:animEffect>
                                    <p:set>
                                      <p:cBhvr>
                                        <p:cTn id="10" dur="1" fill="hold">
                                          <p:stCondLst>
                                            <p:cond delay="999"/>
                                          </p:stCondLst>
                                        </p:cTn>
                                        <p:tgtEl>
                                          <p:spTgt spid="3">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3">
                                            <p:txEl>
                                              <p:pRg st="2" end="2"/>
                                            </p:txEl>
                                          </p:spTgt>
                                        </p:tgtEl>
                                        <p:attrNameLst>
                                          <p:attrName>ppt_w</p:attrName>
                                        </p:attrNameLst>
                                      </p:cBhvr>
                                      <p:tavLst>
                                        <p:tav tm="0">
                                          <p:val>
                                            <p:strVal val="ppt_w"/>
                                          </p:val>
                                        </p:tav>
                                        <p:tav tm="100000">
                                          <p:val>
                                            <p:fltVal val="0"/>
                                          </p:val>
                                        </p:tav>
                                      </p:tavLst>
                                    </p:anim>
                                    <p:anim calcmode="lin" valueType="num">
                                      <p:cBhvr>
                                        <p:cTn id="13" dur="1000"/>
                                        <p:tgtEl>
                                          <p:spTgt spid="3">
                                            <p:txEl>
                                              <p:pRg st="2" end="2"/>
                                            </p:txEl>
                                          </p:spTgt>
                                        </p:tgtEl>
                                        <p:attrNameLst>
                                          <p:attrName>ppt_h</p:attrName>
                                        </p:attrNameLst>
                                      </p:cBhvr>
                                      <p:tavLst>
                                        <p:tav tm="0">
                                          <p:val>
                                            <p:strVal val="ppt_h"/>
                                          </p:val>
                                        </p:tav>
                                        <p:tav tm="100000">
                                          <p:val>
                                            <p:fltVal val="0"/>
                                          </p:val>
                                        </p:tav>
                                      </p:tavLst>
                                    </p:anim>
                                    <p:anim calcmode="lin" valueType="num">
                                      <p:cBhvr>
                                        <p:cTn id="14" dur="1000"/>
                                        <p:tgtEl>
                                          <p:spTgt spid="3">
                                            <p:txEl>
                                              <p:pRg st="2" end="2"/>
                                            </p:txEl>
                                          </p:spTgt>
                                        </p:tgtEl>
                                        <p:attrNameLst>
                                          <p:attrName>style.rotation</p:attrName>
                                        </p:attrNameLst>
                                      </p:cBhvr>
                                      <p:tavLst>
                                        <p:tav tm="0">
                                          <p:val>
                                            <p:fltVal val="0"/>
                                          </p:val>
                                        </p:tav>
                                        <p:tav tm="100000">
                                          <p:val>
                                            <p:fltVal val="90"/>
                                          </p:val>
                                        </p:tav>
                                      </p:tavLst>
                                    </p:anim>
                                    <p:animEffect transition="out" filter="fade">
                                      <p:cBhvr>
                                        <p:cTn id="15" dur="1000"/>
                                        <p:tgtEl>
                                          <p:spTgt spid="3">
                                            <p:txEl>
                                              <p:pRg st="2" end="2"/>
                                            </p:txEl>
                                          </p:spTgt>
                                        </p:tgtEl>
                                      </p:cBhvr>
                                    </p:animEffect>
                                    <p:set>
                                      <p:cBhvr>
                                        <p:cTn id="16" dur="1" fill="hold">
                                          <p:stCondLst>
                                            <p:cond delay="999"/>
                                          </p:stCondLst>
                                        </p:cTn>
                                        <p:tgtEl>
                                          <p:spTgt spid="3">
                                            <p:txEl>
                                              <p:pRg st="2" end="2"/>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3">
                                            <p:txEl>
                                              <p:pRg st="3" end="3"/>
                                            </p:txEl>
                                          </p:spTgt>
                                        </p:tgtEl>
                                        <p:attrNameLst>
                                          <p:attrName>ppt_w</p:attrName>
                                        </p:attrNameLst>
                                      </p:cBhvr>
                                      <p:tavLst>
                                        <p:tav tm="0">
                                          <p:val>
                                            <p:strVal val="ppt_w"/>
                                          </p:val>
                                        </p:tav>
                                        <p:tav tm="100000">
                                          <p:val>
                                            <p:fltVal val="0"/>
                                          </p:val>
                                        </p:tav>
                                      </p:tavLst>
                                    </p:anim>
                                    <p:anim calcmode="lin" valueType="num">
                                      <p:cBhvr>
                                        <p:cTn id="19" dur="1000"/>
                                        <p:tgtEl>
                                          <p:spTgt spid="3">
                                            <p:txEl>
                                              <p:pRg st="3" end="3"/>
                                            </p:txEl>
                                          </p:spTgt>
                                        </p:tgtEl>
                                        <p:attrNameLst>
                                          <p:attrName>ppt_h</p:attrName>
                                        </p:attrNameLst>
                                      </p:cBhvr>
                                      <p:tavLst>
                                        <p:tav tm="0">
                                          <p:val>
                                            <p:strVal val="ppt_h"/>
                                          </p:val>
                                        </p:tav>
                                        <p:tav tm="100000">
                                          <p:val>
                                            <p:fltVal val="0"/>
                                          </p:val>
                                        </p:tav>
                                      </p:tavLst>
                                    </p:anim>
                                    <p:anim calcmode="lin" valueType="num">
                                      <p:cBhvr>
                                        <p:cTn id="20" dur="1000"/>
                                        <p:tgtEl>
                                          <p:spTgt spid="3">
                                            <p:txEl>
                                              <p:pRg st="3" end="3"/>
                                            </p:txEl>
                                          </p:spTgt>
                                        </p:tgtEl>
                                        <p:attrNameLst>
                                          <p:attrName>style.rotation</p:attrName>
                                        </p:attrNameLst>
                                      </p:cBhvr>
                                      <p:tavLst>
                                        <p:tav tm="0">
                                          <p:val>
                                            <p:fltVal val="0"/>
                                          </p:val>
                                        </p:tav>
                                        <p:tav tm="100000">
                                          <p:val>
                                            <p:fltVal val="90"/>
                                          </p:val>
                                        </p:tav>
                                      </p:tavLst>
                                    </p:anim>
                                    <p:animEffect transition="out" filter="fade">
                                      <p:cBhvr>
                                        <p:cTn id="21" dur="1000"/>
                                        <p:tgtEl>
                                          <p:spTgt spid="3">
                                            <p:txEl>
                                              <p:pRg st="3" end="3"/>
                                            </p:txEl>
                                          </p:spTgt>
                                        </p:tgtEl>
                                      </p:cBhvr>
                                    </p:animEffect>
                                    <p:set>
                                      <p:cBhvr>
                                        <p:cTn id="22" dur="1" fill="hold">
                                          <p:stCondLst>
                                            <p:cond delay="9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62708" y="935183"/>
            <a:ext cx="8224092" cy="3579668"/>
          </a:xfrm>
        </p:spPr>
        <p:txBody>
          <a:bodyPr>
            <a:normAutofit/>
          </a:bodyPr>
          <a:lstStyle/>
          <a:p>
            <a:pPr marL="457200" lvl="0" indent="-457200" algn="just">
              <a:buFont typeface="+mj-lt"/>
              <a:buAutoNum type="arabicPeriod" startAt="7"/>
            </a:pPr>
            <a:r>
              <a:rPr lang="vi-VN" dirty="0"/>
              <a:t>Điều nào sau đây là thứ tự ưu tiên chính xác cho các toán tử chuẩn?</a:t>
            </a:r>
          </a:p>
          <a:p>
            <a:pPr marL="920750" lvl="2" indent="-457200" algn="just">
              <a:buFont typeface="+mj-lt"/>
              <a:buAutoNum type="alphaLcPeriod"/>
            </a:pPr>
            <a:r>
              <a:rPr lang="vi-VN" sz="2200" dirty="0"/>
              <a:t>Chia, trừ, nhân, cộng.</a:t>
            </a:r>
          </a:p>
          <a:p>
            <a:pPr marL="920750" lvl="2" indent="-457200" algn="just">
              <a:buFont typeface="+mj-lt"/>
              <a:buAutoNum type="alphaLcPeriod"/>
            </a:pPr>
            <a:r>
              <a:rPr lang="vi-VN" sz="2200" dirty="0"/>
              <a:t>Phép cộng, phép trừ, phép nhân, phép chia.</a:t>
            </a:r>
          </a:p>
          <a:p>
            <a:pPr marL="920750" lvl="2" indent="-457200" algn="just">
              <a:buFont typeface="+mj-lt"/>
              <a:buAutoNum type="alphaLcPeriod"/>
            </a:pPr>
            <a:r>
              <a:rPr lang="vi-VN" sz="2200" dirty="0"/>
              <a:t>Chia, trừ, cộng, nhân.</a:t>
            </a:r>
          </a:p>
          <a:p>
            <a:pPr marL="920750" lvl="2" indent="-457200" algn="just">
              <a:buFont typeface="+mj-lt"/>
              <a:buAutoNum type="alphaLcPeriod"/>
            </a:pPr>
            <a:r>
              <a:rPr lang="vi-VN" sz="2200" dirty="0"/>
              <a:t>Nhân, chia, cộng, trừ.</a:t>
            </a:r>
          </a:p>
          <a:p>
            <a:pPr algn="just"/>
            <a:endParaRPr lang="en-US" dirty="0"/>
          </a:p>
        </p:txBody>
      </p:sp>
      <p:sp>
        <p:nvSpPr>
          <p:cNvPr id="4" name="Date Placeholder 3"/>
          <p:cNvSpPr>
            <a:spLocks noGrp="1"/>
          </p:cNvSpPr>
          <p:nvPr>
            <p:ph type="dt" sz="half" idx="14"/>
          </p:nvPr>
        </p:nvSpPr>
        <p:spPr/>
        <p:txBody>
          <a:bodyPr/>
          <a:lstStyle/>
          <a:p>
            <a:fld id="{27D83814-3A62-483B-871D-1A61A147E4BE}" type="datetime1">
              <a:rPr lang="en-US" smtClean="0"/>
              <a:t>8/23/2019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44</a:t>
            </a:fld>
            <a:endParaRPr lang="en-US"/>
          </a:p>
        </p:txBody>
      </p:sp>
    </p:spTree>
    <p:extLst>
      <p:ext uri="{BB962C8B-B14F-4D97-AF65-F5344CB8AC3E}">
        <p14:creationId xmlns:p14="http://schemas.microsoft.com/office/powerpoint/2010/main" val="259485154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3">
                                            <p:txEl>
                                              <p:pRg st="1" end="1"/>
                                            </p:txEl>
                                          </p:spTgt>
                                        </p:tgtEl>
                                        <p:attrNameLst>
                                          <p:attrName>ppt_w</p:attrName>
                                        </p:attrNameLst>
                                      </p:cBhvr>
                                      <p:tavLst>
                                        <p:tav tm="0">
                                          <p:val>
                                            <p:strVal val="ppt_w"/>
                                          </p:val>
                                        </p:tav>
                                        <p:tav tm="100000">
                                          <p:val>
                                            <p:fltVal val="0"/>
                                          </p:val>
                                        </p:tav>
                                      </p:tavLst>
                                    </p:anim>
                                    <p:anim calcmode="lin" valueType="num">
                                      <p:cBhvr>
                                        <p:cTn id="7" dur="1000"/>
                                        <p:tgtEl>
                                          <p:spTgt spid="3">
                                            <p:txEl>
                                              <p:pRg st="1" end="1"/>
                                            </p:txEl>
                                          </p:spTgt>
                                        </p:tgtEl>
                                        <p:attrNameLst>
                                          <p:attrName>ppt_h</p:attrName>
                                        </p:attrNameLst>
                                      </p:cBhvr>
                                      <p:tavLst>
                                        <p:tav tm="0">
                                          <p:val>
                                            <p:strVal val="ppt_h"/>
                                          </p:val>
                                        </p:tav>
                                        <p:tav tm="100000">
                                          <p:val>
                                            <p:fltVal val="0"/>
                                          </p:val>
                                        </p:tav>
                                      </p:tavLst>
                                    </p:anim>
                                    <p:anim calcmode="lin" valueType="num">
                                      <p:cBhvr>
                                        <p:cTn id="8" dur="1000"/>
                                        <p:tgtEl>
                                          <p:spTgt spid="3">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3">
                                            <p:txEl>
                                              <p:pRg st="1" end="1"/>
                                            </p:txEl>
                                          </p:spTgt>
                                        </p:tgtEl>
                                      </p:cBhvr>
                                    </p:animEffect>
                                    <p:set>
                                      <p:cBhvr>
                                        <p:cTn id="10" dur="1" fill="hold">
                                          <p:stCondLst>
                                            <p:cond delay="999"/>
                                          </p:stCondLst>
                                        </p:cTn>
                                        <p:tgtEl>
                                          <p:spTgt spid="3">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3">
                                            <p:txEl>
                                              <p:pRg st="2" end="2"/>
                                            </p:txEl>
                                          </p:spTgt>
                                        </p:tgtEl>
                                        <p:attrNameLst>
                                          <p:attrName>ppt_w</p:attrName>
                                        </p:attrNameLst>
                                      </p:cBhvr>
                                      <p:tavLst>
                                        <p:tav tm="0">
                                          <p:val>
                                            <p:strVal val="ppt_w"/>
                                          </p:val>
                                        </p:tav>
                                        <p:tav tm="100000">
                                          <p:val>
                                            <p:fltVal val="0"/>
                                          </p:val>
                                        </p:tav>
                                      </p:tavLst>
                                    </p:anim>
                                    <p:anim calcmode="lin" valueType="num">
                                      <p:cBhvr>
                                        <p:cTn id="13" dur="1000"/>
                                        <p:tgtEl>
                                          <p:spTgt spid="3">
                                            <p:txEl>
                                              <p:pRg st="2" end="2"/>
                                            </p:txEl>
                                          </p:spTgt>
                                        </p:tgtEl>
                                        <p:attrNameLst>
                                          <p:attrName>ppt_h</p:attrName>
                                        </p:attrNameLst>
                                      </p:cBhvr>
                                      <p:tavLst>
                                        <p:tav tm="0">
                                          <p:val>
                                            <p:strVal val="ppt_h"/>
                                          </p:val>
                                        </p:tav>
                                        <p:tav tm="100000">
                                          <p:val>
                                            <p:fltVal val="0"/>
                                          </p:val>
                                        </p:tav>
                                      </p:tavLst>
                                    </p:anim>
                                    <p:anim calcmode="lin" valueType="num">
                                      <p:cBhvr>
                                        <p:cTn id="14" dur="1000"/>
                                        <p:tgtEl>
                                          <p:spTgt spid="3">
                                            <p:txEl>
                                              <p:pRg st="2" end="2"/>
                                            </p:txEl>
                                          </p:spTgt>
                                        </p:tgtEl>
                                        <p:attrNameLst>
                                          <p:attrName>style.rotation</p:attrName>
                                        </p:attrNameLst>
                                      </p:cBhvr>
                                      <p:tavLst>
                                        <p:tav tm="0">
                                          <p:val>
                                            <p:fltVal val="0"/>
                                          </p:val>
                                        </p:tav>
                                        <p:tav tm="100000">
                                          <p:val>
                                            <p:fltVal val="90"/>
                                          </p:val>
                                        </p:tav>
                                      </p:tavLst>
                                    </p:anim>
                                    <p:animEffect transition="out" filter="fade">
                                      <p:cBhvr>
                                        <p:cTn id="15" dur="1000"/>
                                        <p:tgtEl>
                                          <p:spTgt spid="3">
                                            <p:txEl>
                                              <p:pRg st="2" end="2"/>
                                            </p:txEl>
                                          </p:spTgt>
                                        </p:tgtEl>
                                      </p:cBhvr>
                                    </p:animEffect>
                                    <p:set>
                                      <p:cBhvr>
                                        <p:cTn id="16" dur="1" fill="hold">
                                          <p:stCondLst>
                                            <p:cond delay="999"/>
                                          </p:stCondLst>
                                        </p:cTn>
                                        <p:tgtEl>
                                          <p:spTgt spid="3">
                                            <p:txEl>
                                              <p:pRg st="2" end="2"/>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3">
                                            <p:txEl>
                                              <p:pRg st="3" end="3"/>
                                            </p:txEl>
                                          </p:spTgt>
                                        </p:tgtEl>
                                        <p:attrNameLst>
                                          <p:attrName>ppt_w</p:attrName>
                                        </p:attrNameLst>
                                      </p:cBhvr>
                                      <p:tavLst>
                                        <p:tav tm="0">
                                          <p:val>
                                            <p:strVal val="ppt_w"/>
                                          </p:val>
                                        </p:tav>
                                        <p:tav tm="100000">
                                          <p:val>
                                            <p:fltVal val="0"/>
                                          </p:val>
                                        </p:tav>
                                      </p:tavLst>
                                    </p:anim>
                                    <p:anim calcmode="lin" valueType="num">
                                      <p:cBhvr>
                                        <p:cTn id="19" dur="1000"/>
                                        <p:tgtEl>
                                          <p:spTgt spid="3">
                                            <p:txEl>
                                              <p:pRg st="3" end="3"/>
                                            </p:txEl>
                                          </p:spTgt>
                                        </p:tgtEl>
                                        <p:attrNameLst>
                                          <p:attrName>ppt_h</p:attrName>
                                        </p:attrNameLst>
                                      </p:cBhvr>
                                      <p:tavLst>
                                        <p:tav tm="0">
                                          <p:val>
                                            <p:strVal val="ppt_h"/>
                                          </p:val>
                                        </p:tav>
                                        <p:tav tm="100000">
                                          <p:val>
                                            <p:fltVal val="0"/>
                                          </p:val>
                                        </p:tav>
                                      </p:tavLst>
                                    </p:anim>
                                    <p:anim calcmode="lin" valueType="num">
                                      <p:cBhvr>
                                        <p:cTn id="20" dur="1000"/>
                                        <p:tgtEl>
                                          <p:spTgt spid="3">
                                            <p:txEl>
                                              <p:pRg st="3" end="3"/>
                                            </p:txEl>
                                          </p:spTgt>
                                        </p:tgtEl>
                                        <p:attrNameLst>
                                          <p:attrName>style.rotation</p:attrName>
                                        </p:attrNameLst>
                                      </p:cBhvr>
                                      <p:tavLst>
                                        <p:tav tm="0">
                                          <p:val>
                                            <p:fltVal val="0"/>
                                          </p:val>
                                        </p:tav>
                                        <p:tav tm="100000">
                                          <p:val>
                                            <p:fltVal val="90"/>
                                          </p:val>
                                        </p:tav>
                                      </p:tavLst>
                                    </p:anim>
                                    <p:animEffect transition="out" filter="fade">
                                      <p:cBhvr>
                                        <p:cTn id="21" dur="1000"/>
                                        <p:tgtEl>
                                          <p:spTgt spid="3">
                                            <p:txEl>
                                              <p:pRg st="3" end="3"/>
                                            </p:txEl>
                                          </p:spTgt>
                                        </p:tgtEl>
                                      </p:cBhvr>
                                    </p:animEffect>
                                    <p:set>
                                      <p:cBhvr>
                                        <p:cTn id="22" dur="1" fill="hold">
                                          <p:stCondLst>
                                            <p:cond delay="9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62707" y="935183"/>
            <a:ext cx="8442301" cy="3579668"/>
          </a:xfrm>
        </p:spPr>
        <p:txBody>
          <a:bodyPr>
            <a:normAutofit/>
          </a:bodyPr>
          <a:lstStyle/>
          <a:p>
            <a:pPr marL="457200" lvl="0" indent="-457200">
              <a:buFont typeface="+mj-lt"/>
              <a:buAutoNum type="arabicPeriod" startAt="8"/>
            </a:pPr>
            <a:r>
              <a:rPr lang="vi-VN" dirty="0"/>
              <a:t>Điều nào sau đây xác định chính xác các phần khác nhau của tài liệu tham khảo sau: Tours! B4</a:t>
            </a:r>
          </a:p>
          <a:p>
            <a:pPr marL="920750" lvl="2" indent="-457200">
              <a:buFont typeface="+mj-lt"/>
              <a:buAutoNum type="alphaLcPeriod"/>
            </a:pPr>
            <a:r>
              <a:rPr lang="vi-VN" sz="2200" dirty="0"/>
              <a:t>Tours là tên của tập tin sổ tính làm việc và B4 là tham chiếu ô.</a:t>
            </a:r>
          </a:p>
          <a:p>
            <a:pPr marL="920750" lvl="2" indent="-457200">
              <a:buFont typeface="+mj-lt"/>
              <a:buAutoNum type="alphaLcPeriod"/>
            </a:pPr>
            <a:r>
              <a:rPr lang="vi-VN" sz="2200" dirty="0"/>
              <a:t>Tours là một phạm vi được đặt tên trong bảng tính và B4 là tham chiếu ô.</a:t>
            </a:r>
          </a:p>
          <a:p>
            <a:pPr marL="920750" lvl="2" indent="-457200">
              <a:buFont typeface="+mj-lt"/>
              <a:buAutoNum type="alphaLcPeriod"/>
            </a:pPr>
            <a:r>
              <a:rPr lang="vi-VN" sz="2200" dirty="0"/>
              <a:t>Tours là tên của cột và B4 là tên của hàng.</a:t>
            </a:r>
          </a:p>
          <a:p>
            <a:pPr marL="920750" lvl="2" indent="-457200">
              <a:buFont typeface="+mj-lt"/>
              <a:buAutoNum type="alphaLcPeriod"/>
            </a:pPr>
            <a:r>
              <a:rPr lang="vi-VN" sz="2200" dirty="0"/>
              <a:t>Tours là tên của bảng tính và B4 là tham chiếu ô.</a:t>
            </a:r>
          </a:p>
          <a:p>
            <a:pPr marL="457200" lvl="1" indent="0" algn="just">
              <a:buNone/>
            </a:pPr>
            <a:endParaRPr lang="vi-VN" dirty="0"/>
          </a:p>
          <a:p>
            <a:pPr marL="747713" indent="-342900" algn="just">
              <a:buFont typeface="+mj-lt"/>
              <a:buAutoNum type="alphaLcPeriod"/>
            </a:pPr>
            <a:endParaRPr lang="vi-VN" sz="2200" dirty="0"/>
          </a:p>
          <a:p>
            <a:pPr algn="just"/>
            <a:endParaRPr lang="en-US" dirty="0"/>
          </a:p>
        </p:txBody>
      </p:sp>
      <p:sp>
        <p:nvSpPr>
          <p:cNvPr id="4" name="Date Placeholder 3"/>
          <p:cNvSpPr>
            <a:spLocks noGrp="1"/>
          </p:cNvSpPr>
          <p:nvPr>
            <p:ph type="dt" sz="half" idx="14"/>
          </p:nvPr>
        </p:nvSpPr>
        <p:spPr/>
        <p:txBody>
          <a:bodyPr/>
          <a:lstStyle/>
          <a:p>
            <a:fld id="{08F485B8-EF85-4E07-A42B-2357C4C80FE7}" type="datetime1">
              <a:rPr lang="en-US" smtClean="0"/>
              <a:t>8/23/2019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45</a:t>
            </a:fld>
            <a:endParaRPr lang="en-US"/>
          </a:p>
        </p:txBody>
      </p:sp>
    </p:spTree>
    <p:extLst>
      <p:ext uri="{BB962C8B-B14F-4D97-AF65-F5344CB8AC3E}">
        <p14:creationId xmlns:p14="http://schemas.microsoft.com/office/powerpoint/2010/main" val="39233620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3">
                                            <p:txEl>
                                              <p:pRg st="1" end="1"/>
                                            </p:txEl>
                                          </p:spTgt>
                                        </p:tgtEl>
                                        <p:attrNameLst>
                                          <p:attrName>ppt_w</p:attrName>
                                        </p:attrNameLst>
                                      </p:cBhvr>
                                      <p:tavLst>
                                        <p:tav tm="0">
                                          <p:val>
                                            <p:strVal val="ppt_w"/>
                                          </p:val>
                                        </p:tav>
                                        <p:tav tm="100000">
                                          <p:val>
                                            <p:fltVal val="0"/>
                                          </p:val>
                                        </p:tav>
                                      </p:tavLst>
                                    </p:anim>
                                    <p:anim calcmode="lin" valueType="num">
                                      <p:cBhvr>
                                        <p:cTn id="7" dur="1000"/>
                                        <p:tgtEl>
                                          <p:spTgt spid="3">
                                            <p:txEl>
                                              <p:pRg st="1" end="1"/>
                                            </p:txEl>
                                          </p:spTgt>
                                        </p:tgtEl>
                                        <p:attrNameLst>
                                          <p:attrName>ppt_h</p:attrName>
                                        </p:attrNameLst>
                                      </p:cBhvr>
                                      <p:tavLst>
                                        <p:tav tm="0">
                                          <p:val>
                                            <p:strVal val="ppt_h"/>
                                          </p:val>
                                        </p:tav>
                                        <p:tav tm="100000">
                                          <p:val>
                                            <p:fltVal val="0"/>
                                          </p:val>
                                        </p:tav>
                                      </p:tavLst>
                                    </p:anim>
                                    <p:anim calcmode="lin" valueType="num">
                                      <p:cBhvr>
                                        <p:cTn id="8" dur="1000"/>
                                        <p:tgtEl>
                                          <p:spTgt spid="3">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3">
                                            <p:txEl>
                                              <p:pRg st="1" end="1"/>
                                            </p:txEl>
                                          </p:spTgt>
                                        </p:tgtEl>
                                      </p:cBhvr>
                                    </p:animEffect>
                                    <p:set>
                                      <p:cBhvr>
                                        <p:cTn id="10" dur="1" fill="hold">
                                          <p:stCondLst>
                                            <p:cond delay="999"/>
                                          </p:stCondLst>
                                        </p:cTn>
                                        <p:tgtEl>
                                          <p:spTgt spid="3">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3">
                                            <p:txEl>
                                              <p:pRg st="2" end="2"/>
                                            </p:txEl>
                                          </p:spTgt>
                                        </p:tgtEl>
                                        <p:attrNameLst>
                                          <p:attrName>ppt_w</p:attrName>
                                        </p:attrNameLst>
                                      </p:cBhvr>
                                      <p:tavLst>
                                        <p:tav tm="0">
                                          <p:val>
                                            <p:strVal val="ppt_w"/>
                                          </p:val>
                                        </p:tav>
                                        <p:tav tm="100000">
                                          <p:val>
                                            <p:fltVal val="0"/>
                                          </p:val>
                                        </p:tav>
                                      </p:tavLst>
                                    </p:anim>
                                    <p:anim calcmode="lin" valueType="num">
                                      <p:cBhvr>
                                        <p:cTn id="13" dur="1000"/>
                                        <p:tgtEl>
                                          <p:spTgt spid="3">
                                            <p:txEl>
                                              <p:pRg st="2" end="2"/>
                                            </p:txEl>
                                          </p:spTgt>
                                        </p:tgtEl>
                                        <p:attrNameLst>
                                          <p:attrName>ppt_h</p:attrName>
                                        </p:attrNameLst>
                                      </p:cBhvr>
                                      <p:tavLst>
                                        <p:tav tm="0">
                                          <p:val>
                                            <p:strVal val="ppt_h"/>
                                          </p:val>
                                        </p:tav>
                                        <p:tav tm="100000">
                                          <p:val>
                                            <p:fltVal val="0"/>
                                          </p:val>
                                        </p:tav>
                                      </p:tavLst>
                                    </p:anim>
                                    <p:anim calcmode="lin" valueType="num">
                                      <p:cBhvr>
                                        <p:cTn id="14" dur="1000"/>
                                        <p:tgtEl>
                                          <p:spTgt spid="3">
                                            <p:txEl>
                                              <p:pRg st="2" end="2"/>
                                            </p:txEl>
                                          </p:spTgt>
                                        </p:tgtEl>
                                        <p:attrNameLst>
                                          <p:attrName>style.rotation</p:attrName>
                                        </p:attrNameLst>
                                      </p:cBhvr>
                                      <p:tavLst>
                                        <p:tav tm="0">
                                          <p:val>
                                            <p:fltVal val="0"/>
                                          </p:val>
                                        </p:tav>
                                        <p:tav tm="100000">
                                          <p:val>
                                            <p:fltVal val="90"/>
                                          </p:val>
                                        </p:tav>
                                      </p:tavLst>
                                    </p:anim>
                                    <p:animEffect transition="out" filter="fade">
                                      <p:cBhvr>
                                        <p:cTn id="15" dur="1000"/>
                                        <p:tgtEl>
                                          <p:spTgt spid="3">
                                            <p:txEl>
                                              <p:pRg st="2" end="2"/>
                                            </p:txEl>
                                          </p:spTgt>
                                        </p:tgtEl>
                                      </p:cBhvr>
                                    </p:animEffect>
                                    <p:set>
                                      <p:cBhvr>
                                        <p:cTn id="16" dur="1" fill="hold">
                                          <p:stCondLst>
                                            <p:cond delay="999"/>
                                          </p:stCondLst>
                                        </p:cTn>
                                        <p:tgtEl>
                                          <p:spTgt spid="3">
                                            <p:txEl>
                                              <p:pRg st="2" end="2"/>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3">
                                            <p:txEl>
                                              <p:pRg st="3" end="3"/>
                                            </p:txEl>
                                          </p:spTgt>
                                        </p:tgtEl>
                                        <p:attrNameLst>
                                          <p:attrName>ppt_w</p:attrName>
                                        </p:attrNameLst>
                                      </p:cBhvr>
                                      <p:tavLst>
                                        <p:tav tm="0">
                                          <p:val>
                                            <p:strVal val="ppt_w"/>
                                          </p:val>
                                        </p:tav>
                                        <p:tav tm="100000">
                                          <p:val>
                                            <p:fltVal val="0"/>
                                          </p:val>
                                        </p:tav>
                                      </p:tavLst>
                                    </p:anim>
                                    <p:anim calcmode="lin" valueType="num">
                                      <p:cBhvr>
                                        <p:cTn id="19" dur="1000"/>
                                        <p:tgtEl>
                                          <p:spTgt spid="3">
                                            <p:txEl>
                                              <p:pRg st="3" end="3"/>
                                            </p:txEl>
                                          </p:spTgt>
                                        </p:tgtEl>
                                        <p:attrNameLst>
                                          <p:attrName>ppt_h</p:attrName>
                                        </p:attrNameLst>
                                      </p:cBhvr>
                                      <p:tavLst>
                                        <p:tav tm="0">
                                          <p:val>
                                            <p:strVal val="ppt_h"/>
                                          </p:val>
                                        </p:tav>
                                        <p:tav tm="100000">
                                          <p:val>
                                            <p:fltVal val="0"/>
                                          </p:val>
                                        </p:tav>
                                      </p:tavLst>
                                    </p:anim>
                                    <p:anim calcmode="lin" valueType="num">
                                      <p:cBhvr>
                                        <p:cTn id="20" dur="1000"/>
                                        <p:tgtEl>
                                          <p:spTgt spid="3">
                                            <p:txEl>
                                              <p:pRg st="3" end="3"/>
                                            </p:txEl>
                                          </p:spTgt>
                                        </p:tgtEl>
                                        <p:attrNameLst>
                                          <p:attrName>style.rotation</p:attrName>
                                        </p:attrNameLst>
                                      </p:cBhvr>
                                      <p:tavLst>
                                        <p:tav tm="0">
                                          <p:val>
                                            <p:fltVal val="0"/>
                                          </p:val>
                                        </p:tav>
                                        <p:tav tm="100000">
                                          <p:val>
                                            <p:fltVal val="90"/>
                                          </p:val>
                                        </p:tav>
                                      </p:tavLst>
                                    </p:anim>
                                    <p:animEffect transition="out" filter="fade">
                                      <p:cBhvr>
                                        <p:cTn id="21" dur="1000"/>
                                        <p:tgtEl>
                                          <p:spTgt spid="3">
                                            <p:txEl>
                                              <p:pRg st="3" end="3"/>
                                            </p:txEl>
                                          </p:spTgt>
                                        </p:tgtEl>
                                      </p:cBhvr>
                                    </p:animEffect>
                                    <p:set>
                                      <p:cBhvr>
                                        <p:cTn id="22" dur="1" fill="hold">
                                          <p:stCondLst>
                                            <p:cond delay="9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Sử</a:t>
            </a:r>
            <a:r>
              <a:rPr lang="en-US" dirty="0"/>
              <a:t> </a:t>
            </a:r>
            <a:r>
              <a:rPr lang="en-US" dirty="0" err="1"/>
              <a:t>dụng</a:t>
            </a:r>
            <a:r>
              <a:rPr lang="en-US" dirty="0"/>
              <a:t> </a:t>
            </a:r>
            <a:r>
              <a:rPr lang="en-US" dirty="0" err="1"/>
              <a:t>công</a:t>
            </a:r>
            <a:r>
              <a:rPr lang="en-US" dirty="0"/>
              <a:t> </a:t>
            </a:r>
            <a:r>
              <a:rPr lang="en-US" dirty="0" err="1"/>
              <a:t>thức</a:t>
            </a:r>
            <a:endParaRPr lang="en-US" dirty="0"/>
          </a:p>
        </p:txBody>
      </p:sp>
      <p:sp>
        <p:nvSpPr>
          <p:cNvPr id="3" name="Content Placeholder 2"/>
          <p:cNvSpPr>
            <a:spLocks noGrp="1"/>
          </p:cNvSpPr>
          <p:nvPr>
            <p:ph type="body" sz="quarter" idx="13"/>
          </p:nvPr>
        </p:nvSpPr>
        <p:spPr>
          <a:xfrm>
            <a:off x="457200" y="925417"/>
            <a:ext cx="8229600" cy="3627533"/>
          </a:xfrm>
        </p:spPr>
        <p:txBody>
          <a:bodyPr anchor="t"/>
          <a:lstStyle/>
          <a:p>
            <a:pPr algn="just"/>
            <a:r>
              <a:rPr lang="vi-VN" dirty="0"/>
              <a:t>Tạo và hiệu chỉnh các công thức</a:t>
            </a:r>
            <a:endParaRPr lang="en-US" dirty="0"/>
          </a:p>
          <a:p>
            <a:pPr lvl="1" algn="just"/>
            <a:r>
              <a:rPr lang="vi-VN" dirty="0"/>
              <a:t>Bạn có thể nhập công thức vào một ô với độ dài tối đa 8,192 ký tự, bắt đầu là dấu “=” </a:t>
            </a:r>
            <a:endParaRPr lang="en-US" dirty="0"/>
          </a:p>
          <a:p>
            <a:pPr lvl="1" algn="just"/>
            <a:r>
              <a:rPr lang="en-US" dirty="0"/>
              <a:t>P</a:t>
            </a:r>
            <a:r>
              <a:rPr lang="vi-VN" dirty="0"/>
              <a:t>hải có ít nhất một giá trị hằng (Constant value), ví dụ =5, ngược lại thì Excel xem là dữ liệu văn bản. </a:t>
            </a:r>
          </a:p>
          <a:p>
            <a:pPr lvl="1" algn="just"/>
            <a:r>
              <a:rPr lang="vi-VN" dirty="0"/>
              <a:t>Giá trị hằng được nhập trực tiếp hoặc tham chiếu đến các ô, ví dụ =B2, giá trị của ô tham chiếu sẽ được đưa vào công thức. </a:t>
            </a:r>
            <a:endParaRPr lang="en-US" dirty="0"/>
          </a:p>
          <a:p>
            <a:pPr lvl="1" algn="just"/>
            <a:r>
              <a:rPr lang="vi-VN" dirty="0"/>
              <a:t>Khi sửa dữ liệu của các ô được tham chiếu trong công thức thì công thức sẽ được tự động tính toán lại. </a:t>
            </a:r>
          </a:p>
          <a:p>
            <a:pPr lvl="1" algn="just"/>
            <a:endParaRPr lang="en-US" dirty="0"/>
          </a:p>
        </p:txBody>
      </p:sp>
      <p:sp>
        <p:nvSpPr>
          <p:cNvPr id="4" name="Date Placeholder 3"/>
          <p:cNvSpPr>
            <a:spLocks noGrp="1"/>
          </p:cNvSpPr>
          <p:nvPr>
            <p:ph type="dt" sz="half" idx="14"/>
          </p:nvPr>
        </p:nvSpPr>
        <p:spPr/>
        <p:txBody>
          <a:bodyPr/>
          <a:lstStyle/>
          <a:p>
            <a:fld id="{C0036E63-7EE7-4982-8B87-1AF2F239207E}" type="datetime1">
              <a:rPr lang="en-US" smtClean="0"/>
              <a:t>8/23/2019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5</a:t>
            </a:fld>
            <a:endParaRPr lang="en-US"/>
          </a:p>
        </p:txBody>
      </p:sp>
    </p:spTree>
    <p:extLst>
      <p:ext uri="{BB962C8B-B14F-4D97-AF65-F5344CB8AC3E}">
        <p14:creationId xmlns:p14="http://schemas.microsoft.com/office/powerpoint/2010/main" val="318087089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Sử</a:t>
            </a:r>
            <a:r>
              <a:rPr lang="en-US" dirty="0"/>
              <a:t> </a:t>
            </a:r>
            <a:r>
              <a:rPr lang="en-US" dirty="0" err="1"/>
              <a:t>dụng</a:t>
            </a:r>
            <a:r>
              <a:rPr lang="en-US" dirty="0"/>
              <a:t> </a:t>
            </a:r>
            <a:r>
              <a:rPr lang="en-US" dirty="0" err="1"/>
              <a:t>công</a:t>
            </a:r>
            <a:r>
              <a:rPr lang="en-US" dirty="0"/>
              <a:t> </a:t>
            </a:r>
            <a:r>
              <a:rPr lang="en-US" dirty="0" err="1"/>
              <a:t>thức</a:t>
            </a:r>
            <a:endParaRPr lang="en-US" dirty="0"/>
          </a:p>
        </p:txBody>
      </p:sp>
      <p:sp>
        <p:nvSpPr>
          <p:cNvPr id="3" name="Content Placeholder 2"/>
          <p:cNvSpPr>
            <a:spLocks noGrp="1"/>
          </p:cNvSpPr>
          <p:nvPr>
            <p:ph type="body" sz="quarter" idx="13"/>
          </p:nvPr>
        </p:nvSpPr>
        <p:spPr>
          <a:xfrm>
            <a:off x="457200" y="925417"/>
            <a:ext cx="8229600" cy="3627533"/>
          </a:xfrm>
        </p:spPr>
        <p:txBody>
          <a:bodyPr anchor="t"/>
          <a:lstStyle/>
          <a:p>
            <a:pPr algn="just"/>
            <a:r>
              <a:rPr lang="vi-VN" dirty="0"/>
              <a:t>Tạo và hiệu chỉnh các công thức</a:t>
            </a:r>
            <a:r>
              <a:rPr lang="en-US" dirty="0"/>
              <a:t> (</a:t>
            </a:r>
            <a:r>
              <a:rPr lang="en-US" dirty="0" err="1"/>
              <a:t>tt</a:t>
            </a:r>
            <a:r>
              <a:rPr lang="en-US" dirty="0"/>
              <a:t>)</a:t>
            </a:r>
          </a:p>
          <a:p>
            <a:pPr lvl="1" algn="just"/>
            <a:r>
              <a:rPr lang="en-US" dirty="0"/>
              <a:t>T</a:t>
            </a:r>
            <a:r>
              <a:rPr lang="vi-VN" dirty="0"/>
              <a:t>ạo công thức khi cần xử lý dữ liệu đã có trong các ô hoặc tính toán trên các giá trị hằng, nhằm phục vụ cho một mục đích tính toán. </a:t>
            </a:r>
            <a:endParaRPr lang="en-US" dirty="0"/>
          </a:p>
          <a:p>
            <a:pPr lvl="1" algn="just"/>
            <a:r>
              <a:rPr lang="vi-VN" dirty="0"/>
              <a:t>Excel hỗ trợ các công cụ, đặc biệt là các hàm thư viện giúp người dùng xây dựng công thức, đồng thời thực hiện tính toán và đưa ra kết quả một cách nhanh chóng. </a:t>
            </a:r>
            <a:endParaRPr lang="en-US" dirty="0"/>
          </a:p>
          <a:p>
            <a:pPr lvl="1" algn="just"/>
            <a:r>
              <a:rPr lang="en-US" dirty="0"/>
              <a:t>V</a:t>
            </a:r>
            <a:r>
              <a:rPr lang="vi-VN" dirty="0"/>
              <a:t>iệc tạo một công thức đúng đắn, nhằm mục đích gì, hay kết quả của công thức như thế nào hoàn toàn phụ thuộc vào </a:t>
            </a:r>
            <a:r>
              <a:rPr lang="en-US" dirty="0"/>
              <a:t>ng</a:t>
            </a:r>
            <a:r>
              <a:rPr lang="vi-VN" dirty="0"/>
              <a:t>ư</a:t>
            </a:r>
            <a:r>
              <a:rPr lang="en-US" dirty="0" err="1"/>
              <a:t>ơi</a:t>
            </a:r>
            <a:r>
              <a:rPr lang="en-US" dirty="0"/>
              <a:t> </a:t>
            </a:r>
            <a:r>
              <a:rPr lang="en-US" dirty="0" err="1"/>
              <a:t>dùng</a:t>
            </a:r>
            <a:r>
              <a:rPr lang="vi-VN" dirty="0"/>
              <a:t>.</a:t>
            </a:r>
          </a:p>
          <a:p>
            <a:pPr lvl="1" algn="just"/>
            <a:endParaRPr lang="en-US" dirty="0"/>
          </a:p>
        </p:txBody>
      </p:sp>
      <p:sp>
        <p:nvSpPr>
          <p:cNvPr id="4" name="Date Placeholder 3"/>
          <p:cNvSpPr>
            <a:spLocks noGrp="1"/>
          </p:cNvSpPr>
          <p:nvPr>
            <p:ph type="dt" sz="half" idx="14"/>
          </p:nvPr>
        </p:nvSpPr>
        <p:spPr/>
        <p:txBody>
          <a:bodyPr/>
          <a:lstStyle/>
          <a:p>
            <a:fld id="{C0036E63-7EE7-4982-8B87-1AF2F239207E}" type="datetime1">
              <a:rPr lang="en-US" smtClean="0"/>
              <a:t>8/23/2019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6</a:t>
            </a:fld>
            <a:endParaRPr lang="en-US"/>
          </a:p>
        </p:txBody>
      </p:sp>
    </p:spTree>
    <p:extLst>
      <p:ext uri="{BB962C8B-B14F-4D97-AF65-F5344CB8AC3E}">
        <p14:creationId xmlns:p14="http://schemas.microsoft.com/office/powerpoint/2010/main" val="284607914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Sử</a:t>
            </a:r>
            <a:r>
              <a:rPr lang="en-US" dirty="0"/>
              <a:t> </a:t>
            </a:r>
            <a:r>
              <a:rPr lang="en-US" dirty="0" err="1"/>
              <a:t>dụng</a:t>
            </a:r>
            <a:r>
              <a:rPr lang="en-US" dirty="0"/>
              <a:t> </a:t>
            </a:r>
            <a:r>
              <a:rPr lang="en-US" dirty="0" err="1"/>
              <a:t>công</a:t>
            </a:r>
            <a:r>
              <a:rPr lang="en-US" dirty="0"/>
              <a:t> </a:t>
            </a:r>
            <a:r>
              <a:rPr lang="en-US" dirty="0" err="1"/>
              <a:t>thức</a:t>
            </a:r>
            <a:endParaRPr lang="en-US" dirty="0"/>
          </a:p>
        </p:txBody>
      </p:sp>
      <p:sp>
        <p:nvSpPr>
          <p:cNvPr id="4" name="Date Placeholder 3"/>
          <p:cNvSpPr>
            <a:spLocks noGrp="1"/>
          </p:cNvSpPr>
          <p:nvPr>
            <p:ph type="dt" sz="half" idx="14"/>
          </p:nvPr>
        </p:nvSpPr>
        <p:spPr/>
        <p:txBody>
          <a:bodyPr/>
          <a:lstStyle/>
          <a:p>
            <a:fld id="{C0036E63-7EE7-4982-8B87-1AF2F239207E}" type="datetime1">
              <a:rPr lang="en-US" smtClean="0"/>
              <a:t>8/23/2019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7</a:t>
            </a:fld>
            <a:endParaRPr lang="en-US"/>
          </a:p>
        </p:txBody>
      </p:sp>
      <p:pic>
        <p:nvPicPr>
          <p:cNvPr id="9" name="Picture 8">
            <a:extLst>
              <a:ext uri="{FF2B5EF4-FFF2-40B4-BE49-F238E27FC236}">
                <a16:creationId xmlns:a16="http://schemas.microsoft.com/office/drawing/2014/main" id="{A4EE389A-B7C1-4C0B-BC6C-A154BEC180D0}"/>
              </a:ext>
            </a:extLst>
          </p:cNvPr>
          <p:cNvPicPr>
            <a:picLocks noChangeAspect="1"/>
          </p:cNvPicPr>
          <p:nvPr/>
        </p:nvPicPr>
        <p:blipFill rotWithShape="1">
          <a:blip r:embed="rId3">
            <a:extLst>
              <a:ext uri="{28A0092B-C50C-407E-A947-70E740481C1C}">
                <a14:useLocalDpi xmlns:a14="http://schemas.microsoft.com/office/drawing/2010/main" val="0"/>
              </a:ext>
            </a:extLst>
          </a:blip>
          <a:srcRect b="6608"/>
          <a:stretch/>
        </p:blipFill>
        <p:spPr>
          <a:xfrm>
            <a:off x="588096" y="1551694"/>
            <a:ext cx="5389663" cy="2560090"/>
          </a:xfrm>
          <a:prstGeom prst="rect">
            <a:avLst/>
          </a:prstGeom>
          <a:ln>
            <a:noFill/>
          </a:ln>
          <a:effectLst>
            <a:outerShdw blurRad="292100" dist="139700" dir="2700000" algn="tl" rotWithShape="0">
              <a:srgbClr val="333333">
                <a:alpha val="65000"/>
              </a:srgbClr>
            </a:outerShdw>
          </a:effectLst>
        </p:spPr>
      </p:pic>
      <p:pic>
        <p:nvPicPr>
          <p:cNvPr id="12" name="Picture 11">
            <a:extLst>
              <a:ext uri="{FF2B5EF4-FFF2-40B4-BE49-F238E27FC236}">
                <a16:creationId xmlns:a16="http://schemas.microsoft.com/office/drawing/2014/main" id="{4A42CE4B-C500-4545-8AA4-022A44B6423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82163" y="1720356"/>
            <a:ext cx="2304637" cy="222276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79257648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Sử</a:t>
            </a:r>
            <a:r>
              <a:rPr lang="en-US" dirty="0"/>
              <a:t> </a:t>
            </a:r>
            <a:r>
              <a:rPr lang="en-US" dirty="0" err="1"/>
              <a:t>dụng</a:t>
            </a:r>
            <a:r>
              <a:rPr lang="en-US" dirty="0"/>
              <a:t> </a:t>
            </a:r>
            <a:r>
              <a:rPr lang="en-US" dirty="0" err="1"/>
              <a:t>công</a:t>
            </a:r>
            <a:r>
              <a:rPr lang="en-US" dirty="0"/>
              <a:t> </a:t>
            </a:r>
            <a:r>
              <a:rPr lang="en-US" dirty="0" err="1"/>
              <a:t>thức</a:t>
            </a:r>
            <a:endParaRPr lang="en-US" dirty="0"/>
          </a:p>
        </p:txBody>
      </p:sp>
      <p:sp>
        <p:nvSpPr>
          <p:cNvPr id="3" name="Content Placeholder 2"/>
          <p:cNvSpPr>
            <a:spLocks noGrp="1"/>
          </p:cNvSpPr>
          <p:nvPr>
            <p:ph type="body" sz="quarter" idx="13"/>
          </p:nvPr>
        </p:nvSpPr>
        <p:spPr>
          <a:xfrm>
            <a:off x="457200" y="925417"/>
            <a:ext cx="8229600" cy="3627533"/>
          </a:xfrm>
        </p:spPr>
        <p:txBody>
          <a:bodyPr anchor="t"/>
          <a:lstStyle/>
          <a:p>
            <a:pPr algn="just"/>
            <a:r>
              <a:rPr lang="pt-BR" dirty="0"/>
              <a:t>Các tham chiếu ô</a:t>
            </a:r>
            <a:endParaRPr lang="en-US" dirty="0"/>
          </a:p>
          <a:p>
            <a:pPr lvl="1" algn="just"/>
            <a:r>
              <a:rPr lang="vi-VN" dirty="0"/>
              <a:t>Địa chỉ tham chiếu ô hay vùng thường xuyên được sử dụng trong công thức bởi chúng mang lại sự linh hoạt, </a:t>
            </a:r>
            <a:endParaRPr lang="en-US" dirty="0"/>
          </a:p>
          <a:p>
            <a:pPr lvl="1" algn="just"/>
            <a:r>
              <a:rPr lang="en-US" dirty="0" err="1"/>
              <a:t>Việc</a:t>
            </a:r>
            <a:r>
              <a:rPr lang="vi-VN" dirty="0"/>
              <a:t> nhập trực tiếp các giá trị hằng vào công thức sẽ không thuận tiện khi cần thay đổi dữ liệu. </a:t>
            </a:r>
          </a:p>
          <a:p>
            <a:pPr lvl="1" algn="just"/>
            <a:r>
              <a:rPr lang="vi-VN" dirty="0"/>
              <a:t>Tham chiếu vùng chỉ có thể được sử dụng trong các hàm, </a:t>
            </a:r>
            <a:endParaRPr lang="en-US" dirty="0"/>
          </a:p>
          <a:p>
            <a:pPr lvl="2" algn="just"/>
            <a:r>
              <a:rPr lang="en-US" dirty="0"/>
              <a:t>V</a:t>
            </a:r>
            <a:r>
              <a:rPr lang="vi-VN" dirty="0"/>
              <a:t>í dụ SUM(B1:D10), hàm SUM sẽ tính tổng các ô trong vùng B1:D10.</a:t>
            </a:r>
            <a:endParaRPr lang="en-US" dirty="0"/>
          </a:p>
          <a:p>
            <a:pPr lvl="2" algn="just"/>
            <a:r>
              <a:rPr lang="en-US" dirty="0" err="1"/>
              <a:t>Không</a:t>
            </a:r>
            <a:r>
              <a:rPr lang="en-US" dirty="0"/>
              <a:t> </a:t>
            </a:r>
            <a:r>
              <a:rPr lang="en-US" dirty="0" err="1"/>
              <a:t>thể</a:t>
            </a:r>
            <a:r>
              <a:rPr lang="en-US" dirty="0"/>
              <a:t> </a:t>
            </a:r>
            <a:r>
              <a:rPr lang="en-US" dirty="0" err="1"/>
              <a:t>sử</a:t>
            </a:r>
            <a:r>
              <a:rPr lang="en-US" dirty="0"/>
              <a:t> </a:t>
            </a:r>
            <a:r>
              <a:rPr lang="en-US" dirty="0" err="1"/>
              <a:t>dụng</a:t>
            </a:r>
            <a:r>
              <a:rPr lang="en-US" dirty="0"/>
              <a:t> </a:t>
            </a:r>
            <a:r>
              <a:rPr lang="en-US" dirty="0" err="1"/>
              <a:t>trực</a:t>
            </a:r>
            <a:r>
              <a:rPr lang="en-US" dirty="0"/>
              <a:t> </a:t>
            </a:r>
            <a:r>
              <a:rPr lang="en-US" dirty="0" err="1"/>
              <a:t>tiếp</a:t>
            </a:r>
            <a:r>
              <a:rPr lang="en-US" dirty="0"/>
              <a:t> </a:t>
            </a:r>
            <a:r>
              <a:rPr lang="en-US" dirty="0" err="1"/>
              <a:t>tham</a:t>
            </a:r>
            <a:r>
              <a:rPr lang="en-US" dirty="0"/>
              <a:t> </a:t>
            </a:r>
            <a:r>
              <a:rPr lang="en-US" dirty="0" err="1"/>
              <a:t>chiếu</a:t>
            </a:r>
            <a:r>
              <a:rPr lang="en-US" dirty="0"/>
              <a:t> </a:t>
            </a:r>
            <a:r>
              <a:rPr lang="en-US" dirty="0" err="1"/>
              <a:t>vùng</a:t>
            </a:r>
            <a:r>
              <a:rPr lang="en-US" dirty="0"/>
              <a:t> </a:t>
            </a:r>
            <a:r>
              <a:rPr lang="en-US" dirty="0" err="1"/>
              <a:t>trong</a:t>
            </a:r>
            <a:r>
              <a:rPr lang="en-US" dirty="0"/>
              <a:t> </a:t>
            </a:r>
            <a:r>
              <a:rPr lang="en-US" dirty="0" err="1"/>
              <a:t>công</a:t>
            </a:r>
            <a:r>
              <a:rPr lang="en-US" dirty="0"/>
              <a:t> </a:t>
            </a:r>
            <a:r>
              <a:rPr lang="en-US" dirty="0" err="1"/>
              <a:t>thức</a:t>
            </a:r>
            <a:r>
              <a:rPr lang="en-US" dirty="0"/>
              <a:t>, </a:t>
            </a:r>
            <a:r>
              <a:rPr lang="en-US" dirty="0" err="1"/>
              <a:t>ví</a:t>
            </a:r>
            <a:r>
              <a:rPr lang="en-US" dirty="0"/>
              <a:t> </a:t>
            </a:r>
            <a:r>
              <a:rPr lang="en-US" dirty="0" err="1"/>
              <a:t>dụ</a:t>
            </a:r>
            <a:r>
              <a:rPr lang="en-US" dirty="0"/>
              <a:t> </a:t>
            </a:r>
            <a:r>
              <a:rPr lang="en-US" b="1" dirty="0"/>
              <a:t>=A1+B1:B5</a:t>
            </a:r>
            <a:r>
              <a:rPr lang="en-US" dirty="0"/>
              <a:t> </a:t>
            </a:r>
            <a:r>
              <a:rPr lang="en-US" dirty="0" err="1"/>
              <a:t>sẽ</a:t>
            </a:r>
            <a:r>
              <a:rPr lang="en-US" dirty="0"/>
              <a:t> </a:t>
            </a:r>
            <a:r>
              <a:rPr lang="en-US" dirty="0" err="1"/>
              <a:t>phát</a:t>
            </a:r>
            <a:r>
              <a:rPr lang="en-US" dirty="0"/>
              <a:t> </a:t>
            </a:r>
            <a:r>
              <a:rPr lang="en-US" dirty="0" err="1"/>
              <a:t>sinh</a:t>
            </a:r>
            <a:r>
              <a:rPr lang="en-US" dirty="0"/>
              <a:t> </a:t>
            </a:r>
            <a:r>
              <a:rPr lang="en-US" dirty="0" err="1"/>
              <a:t>lỗi</a:t>
            </a:r>
            <a:r>
              <a:rPr lang="en-US" dirty="0"/>
              <a:t> </a:t>
            </a:r>
            <a:r>
              <a:rPr lang="en-US" dirty="0" err="1"/>
              <a:t>hoặc</a:t>
            </a:r>
            <a:r>
              <a:rPr lang="en-US" dirty="0"/>
              <a:t> </a:t>
            </a:r>
            <a:r>
              <a:rPr lang="en-US" dirty="0" err="1"/>
              <a:t>có</a:t>
            </a:r>
            <a:r>
              <a:rPr lang="en-US" dirty="0"/>
              <a:t> </a:t>
            </a:r>
            <a:r>
              <a:rPr lang="en-US" dirty="0" err="1"/>
              <a:t>kết</a:t>
            </a:r>
            <a:r>
              <a:rPr lang="en-US" dirty="0"/>
              <a:t> </a:t>
            </a:r>
            <a:r>
              <a:rPr lang="en-US" dirty="0" err="1"/>
              <a:t>quả</a:t>
            </a:r>
            <a:r>
              <a:rPr lang="en-US" dirty="0"/>
              <a:t> </a:t>
            </a:r>
            <a:r>
              <a:rPr lang="en-US" dirty="0" err="1"/>
              <a:t>vô</a:t>
            </a:r>
            <a:r>
              <a:rPr lang="en-US" dirty="0"/>
              <a:t> </a:t>
            </a:r>
            <a:r>
              <a:rPr lang="en-US" dirty="0" err="1"/>
              <a:t>nghĩa</a:t>
            </a:r>
            <a:r>
              <a:rPr lang="en-US" dirty="0"/>
              <a:t>. </a:t>
            </a:r>
            <a:r>
              <a:rPr lang="vi-VN" dirty="0"/>
              <a:t> </a:t>
            </a:r>
          </a:p>
        </p:txBody>
      </p:sp>
      <p:sp>
        <p:nvSpPr>
          <p:cNvPr id="4" name="Date Placeholder 3"/>
          <p:cNvSpPr>
            <a:spLocks noGrp="1"/>
          </p:cNvSpPr>
          <p:nvPr>
            <p:ph type="dt" sz="half" idx="14"/>
          </p:nvPr>
        </p:nvSpPr>
        <p:spPr/>
        <p:txBody>
          <a:bodyPr/>
          <a:lstStyle/>
          <a:p>
            <a:fld id="{C0036E63-7EE7-4982-8B87-1AF2F239207E}" type="datetime1">
              <a:rPr lang="en-US" smtClean="0"/>
              <a:t>8/23/2019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8</a:t>
            </a:fld>
            <a:endParaRPr lang="en-US"/>
          </a:p>
        </p:txBody>
      </p:sp>
    </p:spTree>
    <p:extLst>
      <p:ext uri="{BB962C8B-B14F-4D97-AF65-F5344CB8AC3E}">
        <p14:creationId xmlns:p14="http://schemas.microsoft.com/office/powerpoint/2010/main" val="308529121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Sử</a:t>
            </a:r>
            <a:r>
              <a:rPr lang="en-US" dirty="0"/>
              <a:t> </a:t>
            </a:r>
            <a:r>
              <a:rPr lang="en-US" dirty="0" err="1"/>
              <a:t>dụng</a:t>
            </a:r>
            <a:r>
              <a:rPr lang="en-US" dirty="0"/>
              <a:t> </a:t>
            </a:r>
            <a:r>
              <a:rPr lang="en-US" dirty="0" err="1"/>
              <a:t>công</a:t>
            </a:r>
            <a:r>
              <a:rPr lang="en-US" dirty="0"/>
              <a:t> </a:t>
            </a:r>
            <a:r>
              <a:rPr lang="en-US" dirty="0" err="1"/>
              <a:t>thức</a:t>
            </a:r>
            <a:endParaRPr lang="en-US" dirty="0"/>
          </a:p>
        </p:txBody>
      </p:sp>
      <p:sp>
        <p:nvSpPr>
          <p:cNvPr id="3" name="Content Placeholder 2"/>
          <p:cNvSpPr>
            <a:spLocks noGrp="1"/>
          </p:cNvSpPr>
          <p:nvPr>
            <p:ph type="body" sz="quarter" idx="13"/>
          </p:nvPr>
        </p:nvSpPr>
        <p:spPr>
          <a:xfrm>
            <a:off x="457200" y="925417"/>
            <a:ext cx="8229600" cy="3627533"/>
          </a:xfrm>
        </p:spPr>
        <p:txBody>
          <a:bodyPr anchor="t"/>
          <a:lstStyle/>
          <a:p>
            <a:pPr algn="just"/>
            <a:r>
              <a:rPr lang="pt-BR" dirty="0"/>
              <a:t>Các tham chiếu ô (tt)</a:t>
            </a:r>
            <a:endParaRPr lang="vi-VN" dirty="0"/>
          </a:p>
          <a:p>
            <a:pPr lvl="1" algn="just"/>
            <a:r>
              <a:rPr lang="vi-VN" dirty="0"/>
              <a:t>Một số dạng địa chỉ tham chiếu vùng đặc biệt bao gồm: </a:t>
            </a:r>
          </a:p>
          <a:p>
            <a:pPr lvl="2" algn="just"/>
            <a:r>
              <a:rPr lang="vi-VN" dirty="0"/>
              <a:t>B:B</a:t>
            </a:r>
            <a:r>
              <a:rPr lang="en-US" dirty="0"/>
              <a:t>	</a:t>
            </a:r>
            <a:r>
              <a:rPr lang="vi-VN" dirty="0"/>
              <a:t>toàn bộ các ô trên cột B.</a:t>
            </a:r>
          </a:p>
          <a:p>
            <a:pPr lvl="2" algn="just"/>
            <a:r>
              <a:rPr lang="vi-VN" dirty="0"/>
              <a:t>5:5 </a:t>
            </a:r>
            <a:r>
              <a:rPr lang="en-US" dirty="0"/>
              <a:t>	</a:t>
            </a:r>
            <a:r>
              <a:rPr lang="vi-VN" dirty="0"/>
              <a:t>toàn bộ các ô trên dòng 5.</a:t>
            </a:r>
          </a:p>
          <a:p>
            <a:pPr lvl="2" algn="just"/>
            <a:r>
              <a:rPr lang="vi-VN" dirty="0"/>
              <a:t>D:F</a:t>
            </a:r>
            <a:r>
              <a:rPr lang="en-US" dirty="0"/>
              <a:t>	</a:t>
            </a:r>
            <a:r>
              <a:rPr lang="vi-VN" dirty="0"/>
              <a:t>toàn bộ các ô trên các cột D, E, và F.</a:t>
            </a:r>
          </a:p>
          <a:p>
            <a:pPr lvl="2" algn="just"/>
            <a:r>
              <a:rPr lang="vi-VN" dirty="0"/>
              <a:t>5:8 </a:t>
            </a:r>
            <a:r>
              <a:rPr lang="en-US" dirty="0"/>
              <a:t>	</a:t>
            </a:r>
            <a:r>
              <a:rPr lang="vi-VN" dirty="0"/>
              <a:t>toàn bộ các ô trên các dòng 5, 6, 7, và 8.</a:t>
            </a:r>
          </a:p>
        </p:txBody>
      </p:sp>
      <p:sp>
        <p:nvSpPr>
          <p:cNvPr id="4" name="Date Placeholder 3"/>
          <p:cNvSpPr>
            <a:spLocks noGrp="1"/>
          </p:cNvSpPr>
          <p:nvPr>
            <p:ph type="dt" sz="half" idx="14"/>
          </p:nvPr>
        </p:nvSpPr>
        <p:spPr/>
        <p:txBody>
          <a:bodyPr/>
          <a:lstStyle/>
          <a:p>
            <a:fld id="{C0036E63-7EE7-4982-8B87-1AF2F239207E}" type="datetime1">
              <a:rPr lang="en-US" smtClean="0"/>
              <a:t>8/23/2019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9</a:t>
            </a:fld>
            <a:endParaRPr lang="en-US"/>
          </a:p>
        </p:txBody>
      </p:sp>
    </p:spTree>
    <p:extLst>
      <p:ext uri="{BB962C8B-B14F-4D97-AF65-F5344CB8AC3E}">
        <p14:creationId xmlns:p14="http://schemas.microsoft.com/office/powerpoint/2010/main" val="106737511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MOS 2016 Theme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OS 2016 Theme 2" id="{5D7ABDA7-634A-406B-B579-B13DE41CA637}" vid="{B7793633-4812-49CC-9B1B-65A38DD143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MOS 2016 Theme 2</Template>
  <TotalTime>3308</TotalTime>
  <Words>5176</Words>
  <Application>Microsoft Office PowerPoint</Application>
  <PresentationFormat>On-screen Show (16:9)</PresentationFormat>
  <Paragraphs>546</Paragraphs>
  <Slides>45</Slides>
  <Notes>40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45</vt:i4>
      </vt:variant>
    </vt:vector>
  </HeadingPairs>
  <TitlesOfParts>
    <vt:vector size="50" baseType="lpstr">
      <vt:lpstr>Arial</vt:lpstr>
      <vt:lpstr>Calibri</vt:lpstr>
      <vt:lpstr>Times New Roman</vt:lpstr>
      <vt:lpstr>Wingdings</vt:lpstr>
      <vt:lpstr>MOS 2016 Theme 2</vt:lpstr>
      <vt:lpstr>MOS EXCEL 2016 Bài 3: Sử Dụng Các Công Thức</vt:lpstr>
      <vt:lpstr>Hướng dẫn sử dụng</vt:lpstr>
      <vt:lpstr>Mục tiêu bài học</vt:lpstr>
      <vt:lpstr>Sử dụng công thức</vt:lpstr>
      <vt:lpstr>Sử dụng công thức</vt:lpstr>
      <vt:lpstr>Sử dụng công thức</vt:lpstr>
      <vt:lpstr>Sử dụng công thức</vt:lpstr>
      <vt:lpstr>Sử dụng công thức</vt:lpstr>
      <vt:lpstr>Sử dụng công thức</vt:lpstr>
      <vt:lpstr>Sử dụng công thức</vt:lpstr>
      <vt:lpstr>Sử dụng công thức</vt:lpstr>
      <vt:lpstr>Sử dụng công thức</vt:lpstr>
      <vt:lpstr>Sử dụng công thức</vt:lpstr>
      <vt:lpstr>Sử dụng hàm toán học và thống kê</vt:lpstr>
      <vt:lpstr>Sử dụng hàm toán học và thống kê</vt:lpstr>
      <vt:lpstr>Sử dụng hàm toán học và thống kê</vt:lpstr>
      <vt:lpstr>Sử dụng hàm toán học và thống kê</vt:lpstr>
      <vt:lpstr>Sử dụng hàm toán học và thống kê</vt:lpstr>
      <vt:lpstr>Sử dụng hàm toán học và thống kê</vt:lpstr>
      <vt:lpstr>Sử dụng hàm toán học và thống kê</vt:lpstr>
      <vt:lpstr>Sử dụng hàm toán học và thống kê</vt:lpstr>
      <vt:lpstr>Sử dụng hàm toán học và thống kê</vt:lpstr>
      <vt:lpstr>Sử dụng hàm toán học và thống kê</vt:lpstr>
      <vt:lpstr>Sử dụng hàm toán học và thống kê</vt:lpstr>
      <vt:lpstr>Sử dụng hàm toán học và thống kê</vt:lpstr>
      <vt:lpstr>Sử dụng hàm toán học và thống kê</vt:lpstr>
      <vt:lpstr>Sử dụng hàm toán học và thống kê</vt:lpstr>
      <vt:lpstr>Sử dụng các hàm văn bản</vt:lpstr>
      <vt:lpstr>Sử dụng các hàm văn bản</vt:lpstr>
      <vt:lpstr>Sử dụng các hàm văn bản</vt:lpstr>
      <vt:lpstr>Sử dụng các hàm văn bản</vt:lpstr>
      <vt:lpstr>Tham chiếu tuyệt đối và tương đối</vt:lpstr>
      <vt:lpstr>Tham chiếu tuyệt đối và tương đối</vt:lpstr>
      <vt:lpstr>Tham chiếu tuyệt đối và tương đối</vt:lpstr>
      <vt:lpstr>Hiển thị và in các công thức</vt:lpstr>
      <vt:lpstr>Hiển thị và in các công thức</vt:lpstr>
      <vt:lpstr>Tổng kết bài học</vt:lpstr>
      <vt:lpstr>Câu hỏi ôn tập lý thuyết</vt:lpstr>
      <vt:lpstr>Câu hỏi ôn tập lý thuyết</vt:lpstr>
      <vt:lpstr>Câu hỏi ôn tập lý thuyết</vt:lpstr>
      <vt:lpstr>Câu hỏi ôn tập lý thuyết</vt:lpstr>
      <vt:lpstr>Câu hỏi ôn tập lý thuyết</vt:lpstr>
      <vt:lpstr>Câu hỏi ôn tập lý thuyết</vt:lpstr>
      <vt:lpstr>Câu hỏi ôn tập lý thuyết</vt:lpstr>
      <vt:lpstr>Câu hỏi ôn tập lý thuyết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MOS WORD2016  Bài 1: Bắt đầu với Microsoft Word 2016</dc:title>
  <dc:creator>Phat Tai Nguyen</dc:creator>
  <cp:lastModifiedBy>Phat Tai Nguyen</cp:lastModifiedBy>
  <cp:revision>83</cp:revision>
  <dcterms:created xsi:type="dcterms:W3CDTF">2019-05-09T04:07:59Z</dcterms:created>
  <dcterms:modified xsi:type="dcterms:W3CDTF">2019-08-23T04:40:18Z</dcterms:modified>
</cp:coreProperties>
</file>